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51FD-C810-43A9-88DD-EB54FBC93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99800-1DC2-4674-989F-33174A333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3E975-EC02-43EB-BE75-BBEDAECA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8A730-D448-44C4-911F-850508E6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9E8D79-5045-4DDA-88A6-1A2FB7EA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3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7F63-10DA-4D06-AFED-BBBFA62A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D1FF6C-404F-4E52-9862-1C1EBCB02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EC950-FB03-42A9-B2BC-22000F70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87E629-3DD1-42FF-9C0C-71FCBE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4991E-3104-42F0-AD98-92A7E1A2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4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8E1EEB-7BA0-4486-8C80-BD54CBA29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B454C6-03DC-4C21-94EE-86634C3A8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C3C77-B81B-41BD-8CEE-72D95F4A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8D481-34BE-454F-B7CE-5085B648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D1E088-6A0F-49C7-B369-2B245AFE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0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4B283-2725-46C6-8F27-95197C31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EE35C0-B60C-452A-99A6-72D34D88C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D99B7-CB4D-4F99-A7C2-29A400CE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8334A-3C93-4BA3-8C51-7A26BCDA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C1555-4F4F-448E-A2E7-134AB2C2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6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AE6A3-244F-402A-B1E0-F943F185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BC0834-B5FC-4D41-8212-09F78CE6C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C5CB6-8164-4375-B7C8-1765FE26A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4528C-9F07-44D1-9B6D-4EBB8291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3EC921-F113-4DDA-89D3-7869AE48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B6124-FB3E-4CF6-9012-7DB92162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170188-3BB9-4FEF-8B4F-984F56794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9ABD85-2B62-44AF-876D-AABB736F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28ED0-5F6F-4AEE-8ECA-2F0EC094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805BDF-7F67-431A-A342-17B0E877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5B2ADE-FFDD-4A32-8EA5-6AA024BF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D8D1C-72D2-4672-95B2-09FF9E8E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85BDC2-A063-48B9-B8AF-B8523C669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15BE9-670E-49F9-93FD-F3FEF71D1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DF79EE-1643-4260-AF8D-D2D54F71D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A068CE-6C69-45AB-8FEB-4C4F224A4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AEFA75-F4E1-4443-9B3F-43D74D20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85EF03-BD6C-44B8-A4ED-64ADA546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F29279-73B1-4E97-B5A5-57B612A2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9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639A3-6D81-4508-A8B7-6A0D2A7B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00ACD8-CFBC-4918-9BF0-23A04179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BB63F0-A291-4C8C-BF9C-37DB9EDE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86A651-7BAD-425C-84E6-C4A03FD3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66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F417C8-301E-4B01-9838-8E40523B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57A044-80F0-480D-A140-01511B01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FA72F1-9B2E-424B-8CEA-BF32CBC3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6AD6F-30F3-44C8-A633-A8C2AB1A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25F48-3D6A-4385-A04C-0D34066B6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9E6655-ADF0-4C25-BB30-15AD3A7CE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220C80-6D87-4E78-9A40-9767D1E34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BD99B-E5D1-4B54-8A3A-8ED9342C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A2E5C5-1ADD-4281-A05B-953216BB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02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CEE7F-6275-4536-8BA5-211EA551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4D59EB-D433-46AE-9F89-CE68DFCDB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F39D1F-02C0-4AEC-AB09-CFBA49679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82597C-D4C4-486E-9C08-CC0A5330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C7703E-A842-4096-B3B3-B31FF985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145D2-7C3F-4A57-B564-0B0F0DF9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58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5A1F-424C-4FAC-A45F-27365CDF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508FE1-1DE9-4FAD-ADD7-8EC55FC14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A86F6A-B826-47CA-AC30-7D2C4177D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6AA7A-ED6D-4190-8B04-FC64292BD519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61DA3C-9E4B-49E1-8639-8BF9FF857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9DF342-9CD6-4B60-AB82-61FEE6816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E73A4-6078-47B4-921E-707E36D06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4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D8B67-DC34-4CDE-8F52-4054019D5C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Популяция как единица эволюции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19277-6F24-4089-99E9-08C2F83944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3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3DBCF-CAF9-436F-B47B-E476B5E7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C0411F-F5E4-43B0-9B80-F54D7E1F5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36388-719C-40D3-93BD-C8792A967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7" t="32046" r="39869" b="24679"/>
          <a:stretch/>
        </p:blipFill>
        <p:spPr>
          <a:xfrm>
            <a:off x="294502" y="0"/>
            <a:ext cx="11602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0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738C7-FA36-4388-968D-818BBB1E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Генофонд популяции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04F27-2996-48C9-B03A-550693E34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Генофонд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(греч.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genos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происхождение и фр.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fond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основание)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популяции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совокупность генотипов всех особей популяции.</a:t>
            </a:r>
          </a:p>
          <a:p>
            <a:pPr marL="0" indent="0" algn="just">
              <a:buNone/>
            </a:pPr>
            <a:r>
              <a:rPr lang="ru-RU" b="0" i="0" u="sng" dirty="0">
                <a:effectLst/>
                <a:latin typeface="Verdana" panose="020B0604030504040204" pitchFamily="34" charset="0"/>
              </a:rPr>
              <a:t>Генотип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каждого конкретного организма на протяжении всей жизни остаётся неизменным. Популяция же благодаря большой численности особей представляет собой непрерывный поток поколений и в силу наследственной изменчивости — разнородную (гетерогенную) смесь различных генотипов.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05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3DBC9-626C-40EC-9D3C-B92C45BA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Половое размножение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302FF-724E-4042-94F8-925FAD9E1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Половое размножение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процесс у большинства эукариот, связанный с развитием новых организмов из половых клеток.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Образование половых клеток (гамет) обычно является результатом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мейоза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Половое размножение сопровождается слиянием половых клеток, при этом восстанавливается двойной набор хромосом. Половое размножение позволяет объединять генетический материал двух половых клеток и получать потомков с новой комбинацией свойств.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715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BBDCA-BB7E-4AD2-8FF8-895A091B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Половое размножение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129A0E-7CBC-428F-8C3B-66C04ECB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Эффективности комбинирования генетического материала у потомков, полученных в результате полового размножения, способствуют: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случайная встреча двух гамет;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случайное расположение и расхождение к полюсам деления гомологичных хромосом при мейозе;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кроссинговер между хроматидами.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983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C2841-FFAF-441E-A3BF-5BE58FD9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3C7DA6-9449-49C0-A43E-C8D6DC21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B2066-C665-42AD-9322-B1B450DBE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4" t="26621" r="37500" b="17661"/>
          <a:stretch/>
        </p:blipFill>
        <p:spPr>
          <a:xfrm>
            <a:off x="1122947" y="10768"/>
            <a:ext cx="9946105" cy="68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3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65439-AD72-4A78-8FC4-8D307F37F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Эволюционный материал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ADD94D-BF51-4CE9-9528-58F5045BD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Мутации генов и хромосом — единственный источник новых изменений в популяции.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Они возникают редко, но непрерывно и затрагивают любые, даже биологически важные признаки, такие как способность к скрещиванию, плодовитость, общая жизнеспособность и др.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Таким образом,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элементарный эволюционный материал — это мутации и их комбинации.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14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B7D70-68BE-41B1-BC46-B1076201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0F3616-3943-420D-8A42-AD0A28C37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762511-93BE-4C14-B01D-5BA6C30D7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5" t="22690" r="38158" b="19532"/>
          <a:stretch/>
        </p:blipFill>
        <p:spPr>
          <a:xfrm>
            <a:off x="1389647" y="0"/>
            <a:ext cx="9412705" cy="68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7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FB892-D81E-451A-A15D-908EF88C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Наследственная изменчивость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5B7985-170C-4B0D-8125-B89B0E0EA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наследственной изменчивости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относят такие изменения признаков организма, которые определяются генотипом и сохраняются в ряду поколений.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Наследственная изменчивость слагается из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мутационной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и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комбинативной</a:t>
            </a:r>
            <a:r>
              <a:rPr lang="ru-RU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изменчивости.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Наследственная изменчивость (а точнее, лежащий в её основе мутационный процесс) является важнейшим элементарным эволюционным фактором, поскольку поставляет элементарный эволюционный материал — мутации.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22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8D75-2A72-4B4A-A5A3-BF9FB7FC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59C259-F027-403D-BFFF-68F84D47B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507706-F549-41EC-AE71-15BC9C19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2" t="30409" r="38026" b="13217"/>
          <a:stretch/>
        </p:blipFill>
        <p:spPr>
          <a:xfrm>
            <a:off x="1213184" y="-3563"/>
            <a:ext cx="9765632" cy="686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1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519DC-DA20-498E-A9E0-DE187B8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Элементарное эволюционное явление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60B2C8-A453-4E10-B46F-D04405B0E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Элементарное эволюционное явление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длительное направленное изменение генофонда популяции, приводящее к изменению организмов.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Генофонд популяции — это совокупность различных генотипов. Любые изменения генофонда касаются частот встречаемости разных аллелей, а значит, и генотипов.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4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48E9E-1C98-4540-9A05-9AFC7E8E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Элементарная единица эволюции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7B570-6AE5-41FA-B93F-90E8E452D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Попытаемся определить, что такое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элементарная единица эволюции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Она должна удовлетворять следующим требованиям: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реально существовать в конкретных природных условиях;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быть далее неделима и выступать во времени и пространстве как некое единое целое;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формировать резерв наследственной изменчивости;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быть способна наследственно изменяться во времени, измеряемом биологическими поколениями.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853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5AE3C-405E-4B71-B3DD-02095C8B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Мутационный процесс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2155A-4E27-4B7C-89FE-6C26D9491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Мутационный процесс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возникновение спонтанных мутаций и их комбинаций при скрещивании, вызывающих наследственные изменения в популяциях.</a:t>
            </a:r>
          </a:p>
          <a:p>
            <a:pPr marL="0" indent="0" algn="just">
              <a:buNone/>
            </a:pPr>
            <a:r>
              <a:rPr lang="ru-RU" b="0" i="0" u="sng" dirty="0">
                <a:effectLst/>
                <a:latin typeface="Verdana" panose="020B0604030504040204" pitchFamily="34" charset="0"/>
              </a:rPr>
              <a:t>Эволюция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была бы невозможной, если бы генетические программы воспроизводились абсолютно точно. Как вы знаете, копирование генетических программ — репликация ДНК — происходит с высочайшей, но не абсолютной точностью. Изредка возникают ошибки —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мутации</a:t>
            </a:r>
            <a:r>
              <a:rPr lang="ru-RU" b="0" i="0" dirty="0">
                <a:effectLst/>
                <a:latin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91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64F6C-A013-43FF-BEA5-693D25B2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Мутационный процесс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817802-0C5C-4731-AD4C-58C22D4A5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Частота мутаций неодинакова для разных генов, для разных организмов. Она возрастает, иногда очень резко, в ответ на воздействие внешних факторов, таких как ионизирующая радиация, некоторые химические соединения, вирусы и при изменениях внутреннего состояния организма (старение, стресс и т. п.). Такие факторы называют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мутагенными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(лат.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mutatio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изменение и греч.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genés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рождающий).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086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F98BF-621F-4110-8309-B7C6A7A9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Популяционные волны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4289C8-736D-4071-9D5F-81D25D651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Популяционные волны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это периодические или непериодические значительные изменения числа особей в популяции.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«Популяционные волны» — термин, введённый Н. В. Тимофеевым-Ресовским (1928) для обозначения колебаний численности особей популяции, возникающих под влиянием различных факторов окружающей среды. Другой русский биолог, генетик и эволюционист С. С. Четвериков (1909), использовал для обозначения этого же явления термин «волны жизни».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6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2CF71-5118-4EEE-B840-02D4E6EC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080F6-3835-4EA3-B58C-CBF8C06E2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EB251A-D81A-4E11-9337-4DD312258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6" t="30175" r="39474" b="16023"/>
          <a:stretch/>
        </p:blipFill>
        <p:spPr>
          <a:xfrm>
            <a:off x="1283368" y="4098"/>
            <a:ext cx="9625263" cy="685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5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31E4B-CD7E-43F4-A076-C35BA7D1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Изоляция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286170-B86F-4752-94FB-601D917FD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Изоляция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возникновение любых барьеров, нарушающих свободное скрещивание, что ведёт к увеличению и закреплению различий между популяциями.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Различают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географическую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и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экологическую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изоляцию.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6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41460-4C77-459D-A994-5454EE88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A824F-8FF7-44EF-B384-2DF0E7C55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243B50-D467-4C9C-BD92-A06EF0129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9" t="31813" r="37894" b="7963"/>
          <a:stretch/>
        </p:blipFill>
        <p:spPr>
          <a:xfrm>
            <a:off x="1566110" y="0"/>
            <a:ext cx="9059779" cy="68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0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A7476-EA28-433B-973C-4352ADC2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0E984-10F6-4C32-89D0-5B21CEFF8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22432-3BD1-489E-9447-611218693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2" t="22456" r="38026" b="17193"/>
          <a:stretch/>
        </p:blipFill>
        <p:spPr>
          <a:xfrm>
            <a:off x="1537289" y="0"/>
            <a:ext cx="9117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7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A4A63-1E47-4885-9B05-570C2A52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Естественный отбор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E8623-2588-4520-8E88-3255FA48D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Естественный отбор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процесс, приводящий к выживанию и преимущественному размножению наиболее приспособленных к данным условиям среды особей. В соответствии с современной синтетической теорией эволюции основным материалом для него служат случайные наследственные изменения — мутации и их комбинации.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45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41793-D1FD-407E-B7B6-84C65A5B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C73906-E6FA-4CD9-992C-AED492E5C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F6E558-2E0F-47B9-BF21-D8874F467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9" t="30643" r="37500" b="7964"/>
          <a:stretch/>
        </p:blipFill>
        <p:spPr>
          <a:xfrm>
            <a:off x="1556084" y="14849"/>
            <a:ext cx="9079832" cy="68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0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A3714-C7F4-4B6F-96F3-AE556574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14EED-DAA9-4254-A33C-4CAE7F73F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49B87-58D2-468F-86E6-EAC5C7FA3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8947" r="42369" b="41053"/>
          <a:stretch/>
        </p:blipFill>
        <p:spPr>
          <a:xfrm>
            <a:off x="-3536" y="725905"/>
            <a:ext cx="12195536" cy="540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BF31B-35BA-432E-ABAF-2B086FB0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Элементарная единица эволюции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159625-3408-4E8B-AF6F-1C56EED33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Согласно этим требованиям, отдельные организмы не являются единицами эволюции, поскольку смертны, и каждый из них представляет лишь одно биологическое поколение.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AF1720-0596-4D98-B2D3-6EBA4EA52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4" t="45146" r="65526" b="32632"/>
          <a:stretch/>
        </p:blipFill>
        <p:spPr>
          <a:xfrm>
            <a:off x="6737685" y="3515990"/>
            <a:ext cx="3914274" cy="27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39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B1522-162B-42B6-ABAF-1E06CE0F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25087-038C-4472-8E82-DC01B2B41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7E910C-ABAD-4680-9563-D662BF3BE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9415" r="42632" b="41755"/>
          <a:stretch/>
        </p:blipFill>
        <p:spPr>
          <a:xfrm>
            <a:off x="0" y="792032"/>
            <a:ext cx="12192000" cy="527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4B7E3-F21E-49B8-8D70-E1D4EE9E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Элементарная единица эволюции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687B7-3A73-445F-9BB2-45478B514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Таким образом,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единицу эволюции на протяжении поколений составляет некая группа особей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Рассмотрим такую природную группировку особей, как вид. Вид, как целостная замкнутая система, может существовать на протяжении длительного времени, и его можно было бы принять за эволюционную единицу. Однако вид распадается на составляющие его части — популяции, которые разобщены территориально.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93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4BCCB-A938-4AD0-9CF6-EBC37EED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Элементарная единица эволюции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26BBDA-F4D2-42D3-B5CC-F64272DF1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 этой причине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вид не может быть элементарной единицей эволюционного процесса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Вот почему роль элементарной эволюционной единицы принадлежит популяции.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3BB72C-4140-42B2-ACA5-8E8A0B8FD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1" t="44211" r="37895" b="31228"/>
          <a:stretch/>
        </p:blipFill>
        <p:spPr>
          <a:xfrm>
            <a:off x="6513093" y="3066088"/>
            <a:ext cx="4652211" cy="35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02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1D48-13B7-473A-9592-B95267BF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01136-DE0C-46E4-BA4B-237EA0C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84007-688B-4518-86C4-894EBEC8D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9" t="31087" r="39443" b="15556"/>
          <a:stretch/>
        </p:blipFill>
        <p:spPr>
          <a:xfrm>
            <a:off x="1266896" y="0"/>
            <a:ext cx="965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708C1-C1D9-446E-8315-EA1CD8DB6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Элементарная единица эволюции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EB823-CFD9-41E3-B35A-B014A518F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Самая мелкая из групп особей, способная к эволюционному развитию, —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популяция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(лат.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populus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народ, население) 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— элементарная единица эволюционного процесса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E7F749-5A49-402E-BC72-D226FA47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1" t="61052" r="37500" b="9931"/>
          <a:stretch/>
        </p:blipFill>
        <p:spPr>
          <a:xfrm>
            <a:off x="1286161" y="3429000"/>
            <a:ext cx="96196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5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B286C-65B7-41FA-8ED9-4A886C4E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Генотип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A7D5B8-7292-4593-AC0C-0DD5FAA56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Генотип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(греч.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genos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происхождение и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typos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отпечаток) — совокупность всех наследственных свойств особи; совокупность всех генов данного организма.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Термин предложен датским биологом В.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Иогансеном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в 1909 году.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Генотип — наследственная основа организма, представленная совокупностью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генов, локализованных в хромосомах (геном);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неядерных (цитоплазматических) генов (плазмон).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Генотип совместно с внешней средой определяет </a:t>
            </a:r>
            <a:r>
              <a:rPr lang="ru-RU" b="0" i="0" u="sng" dirty="0">
                <a:effectLst/>
                <a:latin typeface="Verdana" panose="020B0604030504040204" pitchFamily="34" charset="0"/>
              </a:rPr>
              <a:t>фенотип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организма.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13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939BB-1ED6-4F5C-A840-5CDA128AD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Фенотип</a:t>
            </a:r>
            <a:b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70B026-F989-4AEA-9F41-3474DBA1E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Фенотип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(греч.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phaino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являю и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typos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отпечаток) — совокупность всех внутренних и внешних признаков и свойств особи, сформировавшихся на базе генотипа в процессе её индивидуального развития (онтогенеза), иными словами, фенотип — это особенности строения и жизнедеятельности организма, обусловленные взаимодействием его генотипа с условиями среды.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619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929</Words>
  <Application>Microsoft Office PowerPoint</Application>
  <PresentationFormat>Широкоэкранный</PresentationFormat>
  <Paragraphs>60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Verdana</vt:lpstr>
      <vt:lpstr>Тема Office</vt:lpstr>
      <vt:lpstr>Популяция как единица эволюции</vt:lpstr>
      <vt:lpstr>Элементарная единица эволюции </vt:lpstr>
      <vt:lpstr>Элементарная единица эволюции </vt:lpstr>
      <vt:lpstr>Элементарная единица эволюции </vt:lpstr>
      <vt:lpstr>Элементарная единица эволюции </vt:lpstr>
      <vt:lpstr>Презентация PowerPoint</vt:lpstr>
      <vt:lpstr>Элементарная единица эволюции </vt:lpstr>
      <vt:lpstr>Генотип </vt:lpstr>
      <vt:lpstr>Фенотип </vt:lpstr>
      <vt:lpstr>Презентация PowerPoint</vt:lpstr>
      <vt:lpstr>Генофонд популяции </vt:lpstr>
      <vt:lpstr>Половое размножение </vt:lpstr>
      <vt:lpstr>Половое размножение </vt:lpstr>
      <vt:lpstr>Презентация PowerPoint</vt:lpstr>
      <vt:lpstr>Эволюционный материал </vt:lpstr>
      <vt:lpstr>Презентация PowerPoint</vt:lpstr>
      <vt:lpstr>Наследственная изменчивость </vt:lpstr>
      <vt:lpstr>Презентация PowerPoint</vt:lpstr>
      <vt:lpstr>Элементарное эволюционное явление </vt:lpstr>
      <vt:lpstr>Мутационный процесс </vt:lpstr>
      <vt:lpstr>Мутационный процесс </vt:lpstr>
      <vt:lpstr>Популяционные волны </vt:lpstr>
      <vt:lpstr>Презентация PowerPoint</vt:lpstr>
      <vt:lpstr>Изоляция </vt:lpstr>
      <vt:lpstr>Презентация PowerPoint</vt:lpstr>
      <vt:lpstr>Презентация PowerPoint</vt:lpstr>
      <vt:lpstr>Естественный отбор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Популяция как единица эволюции</dc:title>
  <dc:creator>Алексей Кордюков</dc:creator>
  <cp:lastModifiedBy>Алексей Кордюков</cp:lastModifiedBy>
  <cp:revision>1</cp:revision>
  <dcterms:created xsi:type="dcterms:W3CDTF">2022-10-23T16:56:54Z</dcterms:created>
  <dcterms:modified xsi:type="dcterms:W3CDTF">2022-10-23T17:30:07Z</dcterms:modified>
</cp:coreProperties>
</file>