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7" r:id="rId4"/>
    <p:sldId id="267" r:id="rId5"/>
    <p:sldId id="260" r:id="rId6"/>
    <p:sldId id="261" r:id="rId7"/>
    <p:sldId id="262" r:id="rId8"/>
    <p:sldId id="270" r:id="rId9"/>
    <p:sldId id="258" r:id="rId10"/>
    <p:sldId id="263" r:id="rId11"/>
    <p:sldId id="268" r:id="rId12"/>
    <p:sldId id="264" r:id="rId13"/>
    <p:sldId id="271" r:id="rId14"/>
    <p:sldId id="265" r:id="rId15"/>
    <p:sldId id="266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12.08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1,'8'0,"32"0,25 0,25 0,11 0,-4 0,-2 0,-11 0,-12 0,-10 0,-8 0,-6 0,-4 0,-1 0,0 0,-9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14.60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15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18.88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19.93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3829 182,'-13'1,"-1"1,1 0,-25 7,-20 4,-102 1,-185-8,242-7,-561-44,4-54,581 86,-123-18,-1 9,-298 4,79 22,327-4,75 1,0 1,1 1,-1 1,1 1,0 0,0 2,-25 11,4-1,2-3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23.67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4820 1,'-803'21,"185"-2,-1682-13,1325-8,910 2,7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26.39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3426 134,'-365'-17,"-153"-13,147 15,-538-12,568 5,9-1,-205 25,484-2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18T18:47:27.22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50,'325'-19,"-95"2,1198 3,-928 17,-142-2,-279-1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7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1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8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6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63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7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5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3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1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A0B2A61-B85A-45A6-B356-B7577D477AC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F4859F9-E9D6-4A6D-B194-074B5DF4A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2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customXml" Target="../ink/ink5.xml"/><Relationship Id="rId1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FC154-E36E-240B-B14F-E1D3F5A5D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Информационные процессы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366DB0-7B20-67AE-AAAD-C3B25C41F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4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ED54E49-D620-E362-90B6-3FD5C004C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406047"/>
              </p:ext>
            </p:extLst>
          </p:nvPr>
        </p:nvGraphicFramePr>
        <p:xfrm>
          <a:off x="1710814" y="1219200"/>
          <a:ext cx="8416412" cy="41888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184828">
                  <a:extLst>
                    <a:ext uri="{9D8B030D-6E8A-4147-A177-3AD203B41FA5}">
                      <a16:colId xmlns:a16="http://schemas.microsoft.com/office/drawing/2014/main" val="3512808486"/>
                    </a:ext>
                  </a:extLst>
                </a:gridCol>
                <a:gridCol w="4231584">
                  <a:extLst>
                    <a:ext uri="{9D8B030D-6E8A-4147-A177-3AD203B41FA5}">
                      <a16:colId xmlns:a16="http://schemas.microsoft.com/office/drawing/2014/main" val="1963303811"/>
                    </a:ext>
                  </a:extLst>
                </a:gridCol>
              </a:tblGrid>
              <a:tr h="7048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Этап работы над курсовой работой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Информационный процесс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797105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Защита курсовой работы перед преподавателями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696348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Сохранение текста работы на флешку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763648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Прослушивание лекции по теме исследования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5591192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Поиск литературы по теме исследования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890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7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ED54E49-D620-E362-90B6-3FD5C004CC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10814" y="1219200"/>
          <a:ext cx="8416412" cy="41888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184828">
                  <a:extLst>
                    <a:ext uri="{9D8B030D-6E8A-4147-A177-3AD203B41FA5}">
                      <a16:colId xmlns:a16="http://schemas.microsoft.com/office/drawing/2014/main" val="3512808486"/>
                    </a:ext>
                  </a:extLst>
                </a:gridCol>
                <a:gridCol w="4231584">
                  <a:extLst>
                    <a:ext uri="{9D8B030D-6E8A-4147-A177-3AD203B41FA5}">
                      <a16:colId xmlns:a16="http://schemas.microsoft.com/office/drawing/2014/main" val="1963303811"/>
                    </a:ext>
                  </a:extLst>
                </a:gridCol>
              </a:tblGrid>
              <a:tr h="7048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Этап работы над курсовой работой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Информационный процесс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797105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Защита курсовой работы перед преподавателями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передача 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696348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Сохранение текста работы на флешку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 хранение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763648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Прослушивание лекции по теме исследования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 обработка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5591192"/>
                  </a:ext>
                </a:extLst>
              </a:tr>
              <a:tr h="87101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Поиск литературы по теме исследования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 сбор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890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02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5278B-DFC2-25F4-B48F-A597AC36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92359"/>
            <a:ext cx="9875520" cy="26573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Установите соответствие между названиями информационных процессов и  примерами таких процессов. Тогда вы получите название еще одно процесса.  Приведите примеры его реализации. </a:t>
            </a:r>
            <a:endParaRPr lang="ru-RU" sz="6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7788F-3146-A8CF-C65F-625380BE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014" y="3343117"/>
            <a:ext cx="10298116" cy="403860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Хранение                           (и) Улыбка окружающим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Защита                               (к) Взгляд на термометр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Передача                          (о) Дублирование  данных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Обработка                       (п) Запоминание прогноза погоды на    					           неделю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  Получение                       (с) Решение задачи  по геометрии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1BDC4-0449-D325-2EDF-BA944822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Измерение информации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9C5A3-38EB-03A0-BE04-5BEDCCA02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0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5060D0-F1F3-519F-A55E-815D6BD8EB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0484" y="1735394"/>
                <a:ext cx="9872871" cy="5191432"/>
              </a:xfrm>
            </p:spPr>
            <p:txBody>
              <a:bodyPr numCol="2">
                <a:normAutofit/>
              </a:bodyPr>
              <a:lstStyle/>
              <a:p>
                <a:pPr marL="45720" indent="0">
                  <a:buNone/>
                </a:pPr>
                <a:r>
                  <a:rPr lang="en-US" sz="13800" dirty="0"/>
                  <a:t>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3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13800" dirty="0"/>
              </a:p>
              <a:p>
                <a:pPr marL="45720" indent="0">
                  <a:buNone/>
                </a:pPr>
                <a:endParaRPr lang="en-US" sz="13800" dirty="0"/>
              </a:p>
              <a:p>
                <a:pPr marL="45720" indent="0">
                  <a:buNone/>
                </a:pPr>
                <a:r>
                  <a:rPr lang="en-US" sz="13800" dirty="0"/>
                  <a:t>I=K</a:t>
                </a:r>
                <a:r>
                  <a:rPr lang="ru-RU" sz="13800" dirty="0"/>
                  <a:t>×</a:t>
                </a:r>
                <a:r>
                  <a:rPr lang="en-US" sz="13800" dirty="0" err="1"/>
                  <a:t>i</a:t>
                </a:r>
                <a:endParaRPr lang="ru-RU" sz="138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5060D0-F1F3-519F-A55E-815D6BD8EB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0484" y="1735394"/>
                <a:ext cx="9872871" cy="5191432"/>
              </a:xfrm>
              <a:blipFill>
                <a:blip r:embed="rId2"/>
                <a:stretch>
                  <a:fillRect l="-9327" t="-1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17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9E661-AE15-93AD-4B1F-DE0C699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602921"/>
            <a:ext cx="9875520" cy="36521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Информационный объем сообщения равен 3 Кб. Информационный вес символа – 32 бит. Сколько символов содержит сообщение?</a:t>
            </a:r>
          </a:p>
        </p:txBody>
      </p:sp>
    </p:spTree>
    <p:extLst>
      <p:ext uri="{BB962C8B-B14F-4D97-AF65-F5344CB8AC3E}">
        <p14:creationId xmlns:p14="http://schemas.microsoft.com/office/powerpoint/2010/main" val="321732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9E661-AE15-93AD-4B1F-DE0C699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602921"/>
            <a:ext cx="9875520" cy="36521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Чему равна мощность алфавита, используемого для записи сообщения, состоящего из 2048 символов и имеющего объем 16 Кбит?</a:t>
            </a:r>
          </a:p>
        </p:txBody>
      </p:sp>
    </p:spTree>
    <p:extLst>
      <p:ext uri="{BB962C8B-B14F-4D97-AF65-F5344CB8AC3E}">
        <p14:creationId xmlns:p14="http://schemas.microsoft.com/office/powerpoint/2010/main" val="360134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9E661-AE15-93AD-4B1F-DE0C699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801460"/>
            <a:ext cx="9875520" cy="52550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Два сообщения состоят из одинакового количества символов. Первое записано с помощью 1024-символного алфавита, а второе – с помощью 256-символьного. Сравните, во сколько раз отличаются объемы данных сообщений.</a:t>
            </a:r>
          </a:p>
        </p:txBody>
      </p:sp>
    </p:spTree>
    <p:extLst>
      <p:ext uri="{BB962C8B-B14F-4D97-AF65-F5344CB8AC3E}">
        <p14:creationId xmlns:p14="http://schemas.microsoft.com/office/powerpoint/2010/main" val="85602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7ABD3-9832-4411-D57A-F3C6245C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Информация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9BEA02-CB7D-5FFC-43D3-3E6428AFF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0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AFD26C-3D7E-0F1E-468B-B20EBE5E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207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Информация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8170C4-8461-413F-9C9A-71BAEE28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8434"/>
            <a:ext cx="9872871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это содержание сигналов, которые воспринимает человек непосредственно или в помощью специальных устройств, расширяющее его знание об окружающем мире и протекающих в нём процессах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0CABBA-DDFF-8D71-0DD6-76B1AC80C3B2}"/>
              </a:ext>
            </a:extLst>
          </p:cNvPr>
          <p:cNvSpPr/>
          <p:nvPr/>
        </p:nvSpPr>
        <p:spPr>
          <a:xfrm>
            <a:off x="497676" y="3280861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текстовая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0D6044D-8480-487A-7E4A-9058FEBFF96E}"/>
              </a:ext>
            </a:extLst>
          </p:cNvPr>
          <p:cNvSpPr/>
          <p:nvPr/>
        </p:nvSpPr>
        <p:spPr>
          <a:xfrm>
            <a:off x="3336331" y="4206402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видео-</a:t>
            </a:r>
            <a:br>
              <a:rPr lang="ru-RU" sz="3200" dirty="0"/>
            </a:br>
            <a:r>
              <a:rPr lang="ru-RU" sz="3200" dirty="0"/>
              <a:t>информация</a:t>
            </a:r>
            <a:endParaRPr lang="ru-RU" sz="2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A0FF77-D092-5997-BE17-6CC6CAB02B7B}"/>
              </a:ext>
            </a:extLst>
          </p:cNvPr>
          <p:cNvSpPr/>
          <p:nvPr/>
        </p:nvSpPr>
        <p:spPr>
          <a:xfrm>
            <a:off x="6338613" y="4206402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звуковая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830695-8127-C54D-1C97-005DFAA1DAE2}"/>
              </a:ext>
            </a:extLst>
          </p:cNvPr>
          <p:cNvSpPr/>
          <p:nvPr/>
        </p:nvSpPr>
        <p:spPr>
          <a:xfrm>
            <a:off x="9177266" y="3280861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графическая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1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09E43-94A3-B4C4-7954-4F1E0874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57973"/>
            <a:ext cx="9875520" cy="3537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/>
              <a:t>Установите соответствие между видами информации и реализующими их </a:t>
            </a:r>
            <a:br>
              <a:rPr lang="ru-RU" sz="4900" b="1" dirty="0"/>
            </a:br>
            <a:r>
              <a:rPr lang="ru-RU" sz="4900" b="1" dirty="0"/>
              <a:t>действиями. Тогда вы получите название одного из органов восприятия информации</a:t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7C1E3C-7947-286B-1C0E-4C820529D7BC}"/>
              </a:ext>
            </a:extLst>
          </p:cNvPr>
          <p:cNvSpPr txBox="1"/>
          <p:nvPr/>
        </p:nvSpPr>
        <p:spPr>
          <a:xfrm>
            <a:off x="1555101" y="3539382"/>
            <a:ext cx="106368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1) Звуковая                          (а) Косой взгляд </a:t>
            </a:r>
          </a:p>
          <a:p>
            <a:r>
              <a:rPr lang="ru-RU" sz="3600" dirty="0"/>
              <a:t>2) Зрительная                     (е) Запах духов </a:t>
            </a:r>
          </a:p>
          <a:p>
            <a:r>
              <a:rPr lang="ru-RU" sz="3600" dirty="0"/>
              <a:t>3) Тактильная                     (л) Поглаживание кошки </a:t>
            </a:r>
          </a:p>
          <a:p>
            <a:r>
              <a:rPr lang="ru-RU" sz="3600" dirty="0"/>
              <a:t>4) Обоняние                       (п) Раскат грома </a:t>
            </a:r>
          </a:p>
          <a:p>
            <a:r>
              <a:rPr lang="ru-RU" sz="3600" dirty="0"/>
              <a:t>5) Вкусовая                         (ц) Поедание конфеты </a:t>
            </a:r>
          </a:p>
        </p:txBody>
      </p:sp>
    </p:spTree>
    <p:extLst>
      <p:ext uri="{BB962C8B-B14F-4D97-AF65-F5344CB8AC3E}">
        <p14:creationId xmlns:p14="http://schemas.microsoft.com/office/powerpoint/2010/main" val="239449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EBC04-A4B2-8157-9F85-059EDAB9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239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Свойства информации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EA4206E-EB64-BA15-37F5-10901B51E1CD}"/>
              </a:ext>
            </a:extLst>
          </p:cNvPr>
          <p:cNvGrpSpPr/>
          <p:nvPr/>
        </p:nvGrpSpPr>
        <p:grpSpPr>
          <a:xfrm>
            <a:off x="1902733" y="2045930"/>
            <a:ext cx="2794241" cy="3861491"/>
            <a:chOff x="1187449" y="2088459"/>
            <a:chExt cx="2794241" cy="3861491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3EA263AE-08AA-E625-BB13-C0101BF8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2088459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FFFFFF"/>
                  </a:solidFill>
                  <a:cs typeface="Arial" charset="0"/>
                </a:rPr>
                <a:t>Объективность</a:t>
              </a:r>
              <a:r>
                <a:rPr lang="ru-RU" sz="2800" dirty="0">
                  <a:solidFill>
                    <a:srgbClr val="FFFFFF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2C1184F1-3578-0123-300A-BBB0D4B6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2737747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FFFFFF"/>
                  </a:solidFill>
                  <a:cs typeface="Arial" charset="0"/>
                </a:rPr>
                <a:t>Достоверность </a:t>
              </a:r>
              <a:r>
                <a:rPr lang="ru-RU" sz="2800" dirty="0">
                  <a:solidFill>
                    <a:srgbClr val="FFFFFF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074C647-F0C7-4F81-E6A9-2C84B7F3C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3383859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>
                  <a:solidFill>
                    <a:srgbClr val="FFFFFF"/>
                  </a:solidFill>
                  <a:cs typeface="Arial" charset="0"/>
                </a:rPr>
                <a:t>Актуальность</a:t>
              </a:r>
              <a:r>
                <a:rPr lang="ru-RU" sz="2800">
                  <a:solidFill>
                    <a:srgbClr val="FFFFFF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B374CFE4-C864-E409-50E2-E7E0F16EB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4033147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>
                  <a:solidFill>
                    <a:srgbClr val="FFFFFF"/>
                  </a:solidFill>
                  <a:cs typeface="Arial" charset="0"/>
                </a:rPr>
                <a:t>Полезность </a:t>
              </a:r>
              <a:endParaRPr lang="ru-RU" sz="28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82399A99-CB9D-5346-2BCA-46CB92DAC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4607822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>
                  <a:solidFill>
                    <a:srgbClr val="FFFFFF"/>
                  </a:solidFill>
                  <a:cs typeface="Arial" charset="0"/>
                </a:rPr>
                <a:t>Понятность </a:t>
              </a:r>
              <a:endParaRPr lang="ru-RU" sz="28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0A54A52-BBDB-C8C1-AF9B-32F3A50E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49" y="5257109"/>
              <a:ext cx="2794241" cy="69284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>
                  <a:solidFill>
                    <a:srgbClr val="FFFFFF"/>
                  </a:solidFill>
                  <a:cs typeface="Arial" charset="0"/>
                </a:rPr>
                <a:t>Полнота </a:t>
              </a:r>
              <a:r>
                <a:rPr lang="ru-RU" sz="2800">
                  <a:solidFill>
                    <a:srgbClr val="FFFFFF"/>
                  </a:solidFill>
                  <a:cs typeface="Arial" charset="0"/>
                </a:rPr>
                <a:t> </a:t>
              </a:r>
            </a:p>
          </p:txBody>
        </p:sp>
      </p:grpSp>
      <p:sp>
        <p:nvSpPr>
          <p:cNvPr id="20" name="Rectangle 10">
            <a:extLst>
              <a:ext uri="{FF2B5EF4-FFF2-40B4-BE49-F238E27FC236}">
                <a16:creationId xmlns:a16="http://schemas.microsoft.com/office/drawing/2014/main" id="{0C4AC5EB-3D3F-6BB2-CA2D-7A93F3FFB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076" y="1787525"/>
            <a:ext cx="4319587" cy="5397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+mn-lt"/>
              </a:rPr>
              <a:t>Информация выражена на языке,</a:t>
            </a:r>
          </a:p>
          <a:p>
            <a:pPr algn="ctr"/>
            <a:r>
              <a:rPr lang="ru-RU" altLang="ru-RU" dirty="0">
                <a:latin typeface="+mn-lt"/>
              </a:rPr>
              <a:t> доступном для получателя 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FD4067ED-E598-6086-AC7F-FF242543B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001" y="2471737"/>
            <a:ext cx="4319587" cy="5397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+mn-lt"/>
              </a:rPr>
              <a:t>Информация позволяет получателю</a:t>
            </a:r>
          </a:p>
          <a:p>
            <a:pPr algn="ctr"/>
            <a:r>
              <a:rPr lang="ru-RU" altLang="ru-RU" dirty="0">
                <a:latin typeface="+mn-lt"/>
              </a:rPr>
              <a:t>решать стоящие перед ним задачи 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2DD1C078-53FF-2F8B-A8AC-CCA42DCD7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001" y="3155950"/>
            <a:ext cx="4319587" cy="5397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+mn-lt"/>
              </a:rPr>
              <a:t>Информация важна, существенна </a:t>
            </a:r>
          </a:p>
          <a:p>
            <a:pPr algn="ctr"/>
            <a:r>
              <a:rPr lang="ru-RU" altLang="ru-RU">
                <a:latin typeface="+mn-lt"/>
              </a:rPr>
              <a:t>в настоящий момент времени 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69EE0C3B-5789-01BD-D491-4A826E62C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001" y="3875087"/>
            <a:ext cx="4319587" cy="8286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+mn-lt"/>
              </a:rPr>
              <a:t>Информация достаточна для </a:t>
            </a:r>
          </a:p>
          <a:p>
            <a:pPr algn="ctr"/>
            <a:r>
              <a:rPr lang="ru-RU" altLang="ru-RU">
                <a:latin typeface="+mn-lt"/>
              </a:rPr>
              <a:t>понимания ситуации </a:t>
            </a:r>
          </a:p>
          <a:p>
            <a:pPr algn="ctr"/>
            <a:r>
              <a:rPr lang="ru-RU" altLang="ru-RU">
                <a:latin typeface="+mn-lt"/>
              </a:rPr>
              <a:t>и принятия решения 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C4E065B-1B16-35A5-2889-EAE341148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513" y="4883150"/>
            <a:ext cx="4319588" cy="5397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+mn-lt"/>
              </a:rPr>
              <a:t>Информация отражает истинное</a:t>
            </a:r>
          </a:p>
          <a:p>
            <a:pPr algn="ctr"/>
            <a:r>
              <a:rPr lang="ru-RU" altLang="ru-RU">
                <a:latin typeface="+mn-lt"/>
              </a:rPr>
              <a:t>положение дел 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BFCB11D-EADA-1670-DF1A-C7CC376B2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513" y="5567362"/>
            <a:ext cx="4319588" cy="5397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+mn-lt"/>
              </a:rPr>
              <a:t>Информация не зависит от чьего</a:t>
            </a:r>
          </a:p>
          <a:p>
            <a:pPr algn="ctr"/>
            <a:r>
              <a:rPr lang="ru-RU" altLang="ru-RU">
                <a:latin typeface="+mn-lt"/>
              </a:rPr>
              <a:t>либо мнения </a:t>
            </a:r>
          </a:p>
        </p:txBody>
      </p:sp>
    </p:spTree>
    <p:extLst>
      <p:ext uri="{BB962C8B-B14F-4D97-AF65-F5344CB8AC3E}">
        <p14:creationId xmlns:p14="http://schemas.microsoft.com/office/powerpoint/2010/main" val="362145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4FCB9D-8A92-D245-F79A-B80475C8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144B8AF-109F-608E-AC02-F2C0F51BAF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4" b="6198"/>
          <a:stretch/>
        </p:blipFill>
        <p:spPr bwMode="auto">
          <a:xfrm>
            <a:off x="312439" y="1014262"/>
            <a:ext cx="11533992" cy="482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B8F3329E-1BD2-7175-A10C-E2FF344658E9}"/>
                  </a:ext>
                </a:extLst>
              </p14:cNvPr>
              <p14:cNvContentPartPr/>
              <p14:nvPr/>
            </p14:nvContentPartPr>
            <p14:xfrm>
              <a:off x="8790777" y="1892488"/>
              <a:ext cx="353160" cy="360"/>
            </p14:xfrm>
          </p:contentPart>
        </mc:Choice>
        <mc:Fallback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B8F3329E-1BD2-7175-A10C-E2FF344658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6777" y="1784848"/>
                <a:ext cx="4608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6289D17E-60CF-D0E7-5934-3DA1F4F90430}"/>
                  </a:ext>
                </a:extLst>
              </p14:cNvPr>
              <p14:cNvContentPartPr/>
              <p14:nvPr/>
            </p14:nvContentPartPr>
            <p14:xfrm>
              <a:off x="2357937" y="545008"/>
              <a:ext cx="360" cy="360"/>
            </p14:xfrm>
          </p:contentPart>
        </mc:Choice>
        <mc:Fallback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6289D17E-60CF-D0E7-5934-3DA1F4F904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03937" y="43700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79B3F4E4-5E24-4C92-20A1-618EA0B1A086}"/>
                  </a:ext>
                </a:extLst>
              </p14:cNvPr>
              <p14:cNvContentPartPr/>
              <p14:nvPr/>
            </p14:nvContentPartPr>
            <p14:xfrm>
              <a:off x="2310057" y="625288"/>
              <a:ext cx="360" cy="360"/>
            </p14:xfrm>
          </p:contentPart>
        </mc:Choice>
        <mc:Fallback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79B3F4E4-5E24-4C92-20A1-618EA0B1A0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56057" y="51764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8F9DE380-F98A-48FB-9424-CEC0DCE4AA1B}"/>
                  </a:ext>
                </a:extLst>
              </p14:cNvPr>
              <p14:cNvContentPartPr/>
              <p14:nvPr/>
            </p14:nvContentPartPr>
            <p14:xfrm>
              <a:off x="9769257" y="1956928"/>
              <a:ext cx="360" cy="360"/>
            </p14:xfrm>
          </p:contentPart>
        </mc:Choice>
        <mc:Fallback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8F9DE380-F98A-48FB-9424-CEC0DCE4AA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15257" y="184928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A3C87BCE-AD22-22F0-D9A8-E47F02D24151}"/>
                  </a:ext>
                </a:extLst>
              </p14:cNvPr>
              <p14:cNvContentPartPr/>
              <p14:nvPr/>
            </p14:nvContentPartPr>
            <p14:xfrm>
              <a:off x="9402057" y="1875568"/>
              <a:ext cx="1378440" cy="8280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A3C87BCE-AD22-22F0-D9A8-E47F02D241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48417" y="1767568"/>
                <a:ext cx="14860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26F7CD7B-49CE-B1BB-6B11-BCB128795827}"/>
                  </a:ext>
                </a:extLst>
              </p14:cNvPr>
              <p14:cNvContentPartPr/>
              <p14:nvPr/>
            </p14:nvContentPartPr>
            <p14:xfrm>
              <a:off x="9045297" y="1909048"/>
              <a:ext cx="1735200" cy="16920"/>
            </p14:xfrm>
          </p:contentPart>
        </mc:Choice>
        <mc:Fallback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26F7CD7B-49CE-B1BB-6B11-BCB12879582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91657" y="1801408"/>
                <a:ext cx="184284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17C6921D-8571-59F4-FBD1-FC6CE293B26D}"/>
                  </a:ext>
                </a:extLst>
              </p14:cNvPr>
              <p14:cNvContentPartPr/>
              <p14:nvPr/>
            </p14:nvContentPartPr>
            <p14:xfrm>
              <a:off x="8761257" y="2390008"/>
              <a:ext cx="1233360" cy="48600"/>
            </p14:xfrm>
          </p:contentPart>
        </mc:Choice>
        <mc:Fallback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17C6921D-8571-59F4-FBD1-FC6CE293B26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07257" y="2282008"/>
                <a:ext cx="134100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FA884110-F3A2-1B41-7E71-E55B8B2B5C10}"/>
                  </a:ext>
                </a:extLst>
              </p14:cNvPr>
              <p14:cNvContentPartPr/>
              <p14:nvPr/>
            </p14:nvContentPartPr>
            <p14:xfrm>
              <a:off x="8742897" y="2372728"/>
              <a:ext cx="1051920" cy="18000"/>
            </p14:xfrm>
          </p:contentPart>
        </mc:Choice>
        <mc:Fallback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FA884110-F3A2-1B41-7E71-E55B8B2B5C1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689257" y="2264728"/>
                <a:ext cx="1159560" cy="23364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1140922-3469-B74B-BFD4-45A4DE9EB9C0}"/>
              </a:ext>
            </a:extLst>
          </p:cNvPr>
          <p:cNvSpPr/>
          <p:nvPr/>
        </p:nvSpPr>
        <p:spPr>
          <a:xfrm>
            <a:off x="8571497" y="1721330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3125D4D-886D-38F1-84F7-E74BA738FAE8}"/>
              </a:ext>
            </a:extLst>
          </p:cNvPr>
          <p:cNvSpPr/>
          <p:nvPr/>
        </p:nvSpPr>
        <p:spPr>
          <a:xfrm>
            <a:off x="8683994" y="2221952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EF012D-DE40-C0B9-ACC8-45891D2CF4DE}"/>
              </a:ext>
            </a:extLst>
          </p:cNvPr>
          <p:cNvSpPr/>
          <p:nvPr/>
        </p:nvSpPr>
        <p:spPr>
          <a:xfrm>
            <a:off x="8696154" y="2757357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0B46A13-740F-3BE3-3A39-F8DA673066DB}"/>
              </a:ext>
            </a:extLst>
          </p:cNvPr>
          <p:cNvSpPr/>
          <p:nvPr/>
        </p:nvSpPr>
        <p:spPr>
          <a:xfrm>
            <a:off x="8612929" y="3247567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D4F889A-C311-F170-90FF-A47CC3D37103}"/>
              </a:ext>
            </a:extLst>
          </p:cNvPr>
          <p:cNvSpPr/>
          <p:nvPr/>
        </p:nvSpPr>
        <p:spPr>
          <a:xfrm>
            <a:off x="8622277" y="3916245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B68EBB7-59CF-E055-2996-C315206EA427}"/>
              </a:ext>
            </a:extLst>
          </p:cNvPr>
          <p:cNvSpPr/>
          <p:nvPr/>
        </p:nvSpPr>
        <p:spPr>
          <a:xfrm>
            <a:off x="8622277" y="4718196"/>
            <a:ext cx="2096503" cy="356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9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E8070-8A78-8522-3892-CD39E733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976F77-B82D-1B02-DCA4-B7973EC1C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15726A9-9DB3-12C1-CC10-61E09E633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" t="37130" r="2934" b="5824"/>
          <a:stretch/>
        </p:blipFill>
        <p:spPr bwMode="auto">
          <a:xfrm>
            <a:off x="612326" y="927675"/>
            <a:ext cx="10967347" cy="500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7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7ABD3-9832-4411-D57A-F3C6245C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Информационные процессы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9BEA02-CB7D-5FFC-43D3-3E6428AFF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0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47274-B194-B57E-B6DE-706ADF25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6620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Информационный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8D496C-E321-86C9-762F-84EBFE021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6" y="1645669"/>
            <a:ext cx="9872871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это совокупность последовательности действий, производимых над информацией с целью получения результата.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E1714B-C2AC-5BB6-48B6-03D031539B9D}"/>
              </a:ext>
            </a:extLst>
          </p:cNvPr>
          <p:cNvSpPr/>
          <p:nvPr/>
        </p:nvSpPr>
        <p:spPr>
          <a:xfrm>
            <a:off x="550607" y="3104533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сбор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841B9A9-5097-D39F-8E54-047645284638}"/>
              </a:ext>
            </a:extLst>
          </p:cNvPr>
          <p:cNvSpPr/>
          <p:nvPr/>
        </p:nvSpPr>
        <p:spPr>
          <a:xfrm>
            <a:off x="9124337" y="3104533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передача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8568EC-D4FF-86B7-9098-BEB93F5AC964}"/>
              </a:ext>
            </a:extLst>
          </p:cNvPr>
          <p:cNvSpPr/>
          <p:nvPr/>
        </p:nvSpPr>
        <p:spPr>
          <a:xfrm>
            <a:off x="6311083" y="3664969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хранение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5F47EFA-6F92-9050-DBCA-DA6D6341249B}"/>
              </a:ext>
            </a:extLst>
          </p:cNvPr>
          <p:cNvSpPr/>
          <p:nvPr/>
        </p:nvSpPr>
        <p:spPr>
          <a:xfrm>
            <a:off x="3441293" y="3664970"/>
            <a:ext cx="2517058" cy="2185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обработка</a:t>
            </a:r>
          </a:p>
        </p:txBody>
      </p:sp>
    </p:spTree>
    <p:extLst>
      <p:ext uri="{BB962C8B-B14F-4D97-AF65-F5344CB8AC3E}">
        <p14:creationId xmlns:p14="http://schemas.microsoft.com/office/powerpoint/2010/main" val="39982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Базис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Другая 3">
      <a:majorFont>
        <a:latin typeface="Candara Light"/>
        <a:ea typeface=""/>
        <a:cs typeface=""/>
      </a:majorFont>
      <a:minorFont>
        <a:latin typeface="Candara Light"/>
        <a:ea typeface=""/>
        <a:cs typeface="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474</TotalTime>
  <Words>389</Words>
  <Application>Microsoft Office PowerPoint</Application>
  <PresentationFormat>Широкоэкранный</PresentationFormat>
  <Paragraphs>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Cambria Math</vt:lpstr>
      <vt:lpstr>Candara Light</vt:lpstr>
      <vt:lpstr>Corbel</vt:lpstr>
      <vt:lpstr>Базис</vt:lpstr>
      <vt:lpstr>Информационные процессы</vt:lpstr>
      <vt:lpstr>Информация</vt:lpstr>
      <vt:lpstr>Информация</vt:lpstr>
      <vt:lpstr>Установите соответствие между видами информации и реализующими их  действиями. Тогда вы получите название одного из органов восприятия информации </vt:lpstr>
      <vt:lpstr>Свойства информации</vt:lpstr>
      <vt:lpstr>Презентация PowerPoint</vt:lpstr>
      <vt:lpstr>Презентация PowerPoint</vt:lpstr>
      <vt:lpstr>Информационные процессы</vt:lpstr>
      <vt:lpstr>Информационный процесс</vt:lpstr>
      <vt:lpstr>Презентация PowerPoint</vt:lpstr>
      <vt:lpstr>Презентация PowerPoint</vt:lpstr>
      <vt:lpstr>Установите соответствие между названиями информационных процессов и  примерами таких процессов. Тогда вы получите название еще одно процесса.  Приведите примеры его реализации. </vt:lpstr>
      <vt:lpstr>Измерение информации</vt:lpstr>
      <vt:lpstr>Презентация PowerPoint</vt:lpstr>
      <vt:lpstr>Информационный объем сообщения равен 3 Кб. Информационный вес символа – 32 бит. Сколько символов содержит сообщение?</vt:lpstr>
      <vt:lpstr>Чему равна мощность алфавита, используемого для записи сообщения, состоящего из 2048 символов и имеющего объем 16 Кбит?</vt:lpstr>
      <vt:lpstr>Два сообщения состоят из одинакового количества символов. Первое записано с помощью 1024-символного алфавита, а второе – с помощью 256-символьного. Сравните, во сколько раз отличаются объемы данных сообщений.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процессы</dc:title>
  <dc:creator>Дарья Ряжскова</dc:creator>
  <cp:lastModifiedBy>Дарья Ряжскова</cp:lastModifiedBy>
  <cp:revision>3</cp:revision>
  <dcterms:created xsi:type="dcterms:W3CDTF">2022-05-18T11:27:29Z</dcterms:created>
  <dcterms:modified xsi:type="dcterms:W3CDTF">2022-05-18T20:25:00Z</dcterms:modified>
</cp:coreProperties>
</file>