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ligainternet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5301208"/>
            <a:ext cx="96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pic>
        <p:nvPicPr>
          <p:cNvPr id="1028" name="Picture 4" descr="C:\Users\Алексей\Pictures\b3fd66fecb2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155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Вот несколько </a:t>
            </a:r>
            <a:r>
              <a:rPr lang="ru-RU" b="1" u="sng" dirty="0">
                <a:solidFill>
                  <a:schemeClr val="bg1"/>
                </a:solidFill>
              </a:rPr>
              <a:t>способов,</a:t>
            </a:r>
            <a:r>
              <a:rPr lang="ru-RU" b="1" u="sng" dirty="0"/>
              <a:t> </a:t>
            </a:r>
            <a:r>
              <a:rPr lang="ru-RU" dirty="0"/>
              <a:t>как вы и ваш ребенок можете ответить на </a:t>
            </a:r>
            <a:r>
              <a:rPr lang="ru-RU" dirty="0" err="1"/>
              <a:t>кибербуллинг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• Спокойно и твердо скажите «стоп». Это не является ответом на агрессию, вы просто просите человека остановиться. Если это не помогает даже со второго или с третьего раза, то попробуйте другой способ.</a:t>
            </a:r>
            <a:br>
              <a:rPr lang="ru-RU" dirty="0"/>
            </a:br>
            <a:r>
              <a:rPr lang="ru-RU" dirty="0"/>
              <a:t>• Покиньте место, где ваш ребенок подвергается преследованию, или заблокируйте пользователя, присылающего угрозы или оскорбления.</a:t>
            </a:r>
            <a:br>
              <a:rPr lang="ru-RU" dirty="0"/>
            </a:br>
            <a:r>
              <a:rPr lang="ru-RU" dirty="0"/>
              <a:t>• Пожалуйтесь на пользователя администраторам сайта. Большинство сайтов с системой интерактивного общения имеют соглашение об условиях использования, которое запрещает пользователям оскорблять друг друга.</a:t>
            </a:r>
            <a:br>
              <a:rPr lang="ru-RU" dirty="0"/>
            </a:br>
            <a:r>
              <a:rPr lang="ru-RU" dirty="0"/>
              <a:t>• Свяжитесь с родителями обидчика и четко дайте им понять, что преследование должно прекратиться. Представьте электронные доказательства. Постарайтесь не спровоцировать защитную реакцию.</a:t>
            </a:r>
            <a:br>
              <a:rPr lang="ru-RU" dirty="0"/>
            </a:br>
            <a:r>
              <a:rPr lang="ru-RU" dirty="0"/>
              <a:t>• Попросите помощи школьной администрации, если среди учеников наблюдаются случаи </a:t>
            </a:r>
            <a:r>
              <a:rPr lang="ru-RU" dirty="0" err="1"/>
              <a:t>кибербуллинга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• Свяжитесь с адвокатом или полицией, если ваш ребенок в опасности. Адвокат поможет вам со всеми необходимыми юридическими процедурами, а полиция поможет принять меры по поводу угроз физического и/или сексуального насилия.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549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4888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Рекомендации по профилактике </a:t>
            </a:r>
            <a:r>
              <a:rPr lang="ru-RU" b="1" dirty="0" err="1">
                <a:solidFill>
                  <a:schemeClr val="bg1"/>
                </a:solidFill>
              </a:rPr>
              <a:t>кибербуллинга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i="1" u="sng" dirty="0" smtClean="0">
                <a:solidFill>
                  <a:schemeClr val="accent4">
                    <a:lumMod val="50000"/>
                  </a:schemeClr>
                </a:solidFill>
              </a:rPr>
              <a:t>Для детей: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ru-RU" dirty="0" smtClean="0"/>
              <a:t>Соблюдение приватности. Не сообщать свои персональные данные.</a:t>
            </a:r>
          </a:p>
          <a:p>
            <a:pPr lvl="0"/>
            <a:r>
              <a:rPr lang="ru-RU" dirty="0" smtClean="0"/>
              <a:t>Не открывать доступ к своей странице незнакомым людям.</a:t>
            </a:r>
          </a:p>
          <a:p>
            <a:pPr lvl="0"/>
            <a:r>
              <a:rPr lang="ru-RU" dirty="0" smtClean="0"/>
              <a:t>Следить за информацией, которую выкладываете в Интернете.</a:t>
            </a:r>
          </a:p>
          <a:p>
            <a:pPr lvl="0"/>
            <a:r>
              <a:rPr lang="ru-RU" dirty="0" smtClean="0"/>
              <a:t>Не посылать сообщения с изображениями, которые могут кого-нибудь обидеть.</a:t>
            </a:r>
          </a:p>
          <a:p>
            <a:pPr lvl="0"/>
            <a:r>
              <a:rPr lang="ru-RU" dirty="0" smtClean="0"/>
              <a:t>Не отвечать и не мстить</a:t>
            </a:r>
          </a:p>
          <a:p>
            <a:pPr lvl="0"/>
            <a:r>
              <a:rPr lang="ru-RU" dirty="0" smtClean="0"/>
              <a:t>Блокировать агрессора или деактивировать свой аккаунт</a:t>
            </a:r>
          </a:p>
          <a:p>
            <a:r>
              <a:rPr lang="ru-RU" u="sng" dirty="0" smtClean="0">
                <a:solidFill>
                  <a:schemeClr val="accent4">
                    <a:lumMod val="50000"/>
                  </a:schemeClr>
                </a:solidFill>
              </a:rPr>
              <a:t>Для </a:t>
            </a:r>
            <a:r>
              <a:rPr lang="ru-RU" u="sng" dirty="0">
                <a:solidFill>
                  <a:schemeClr val="accent4">
                    <a:lumMod val="50000"/>
                  </a:schemeClr>
                </a:solidFill>
              </a:rPr>
              <a:t>родителей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lvl="0"/>
            <a:r>
              <a:rPr lang="ru-RU" dirty="0"/>
              <a:t>Учить детей </a:t>
            </a:r>
            <a:r>
              <a:rPr lang="ru-RU" dirty="0" err="1"/>
              <a:t>эмпатии</a:t>
            </a:r>
            <a:r>
              <a:rPr lang="ru-RU" dirty="0"/>
              <a:t>, умению сопереживать</a:t>
            </a:r>
          </a:p>
          <a:p>
            <a:pPr lvl="0"/>
            <a:r>
              <a:rPr lang="ru-RU" dirty="0"/>
              <a:t>Быть в курсе их онлайн-активности и их дел</a:t>
            </a:r>
          </a:p>
          <a:p>
            <a:pPr lvl="0"/>
            <a:r>
              <a:rPr lang="ru-RU" dirty="0"/>
              <a:t>Сохранять всю информацию и передавайте ее администрации сайта или в полицию.</a:t>
            </a:r>
          </a:p>
          <a:p>
            <a:pPr lvl="0"/>
            <a:r>
              <a:rPr lang="ru-RU" dirty="0"/>
              <a:t>Поддерживать доверительные отношения с ребенком, чтобы в трудной ситуации он обратился к вам за помощью.</a:t>
            </a:r>
          </a:p>
          <a:p>
            <a:pPr lvl="0"/>
            <a:r>
              <a:rPr lang="ru-RU" dirty="0"/>
              <a:t>Наблюдать за настроением ребенка, когда он сидит за компьютером.</a:t>
            </a:r>
          </a:p>
          <a:p>
            <a:pPr lvl="0"/>
            <a:r>
              <a:rPr lang="ru-RU" dirty="0"/>
              <a:t>Убедится, что оскорбления в сети не перешли в реальную жизнь.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638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24744"/>
            <a:ext cx="75608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Московская областная комиссия по делам несовершеннолетних и защите их </a:t>
            </a:r>
            <a:r>
              <a:rPr lang="ru-RU" dirty="0" smtClean="0"/>
              <a:t>прав </a:t>
            </a:r>
            <a:r>
              <a:rPr lang="ru-RU" dirty="0"/>
              <a:t>« Дети в беде»: 8-903-100-49-09 или </a:t>
            </a:r>
            <a:r>
              <a:rPr lang="en-US" dirty="0" err="1"/>
              <a:t>kdn</a:t>
            </a:r>
            <a:r>
              <a:rPr lang="ru-RU" dirty="0"/>
              <a:t>.</a:t>
            </a:r>
            <a:r>
              <a:rPr lang="en-US" dirty="0" err="1"/>
              <a:t>mosreg</a:t>
            </a:r>
            <a:r>
              <a:rPr lang="ru-RU" dirty="0"/>
              <a:t>.</a:t>
            </a:r>
            <a:r>
              <a:rPr lang="en-US" dirty="0" err="1" smtClean="0"/>
              <a:t>ru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Главное </a:t>
            </a:r>
            <a:r>
              <a:rPr lang="ru-RU" dirty="0"/>
              <a:t>следственное управление Следственного комитета РФ по Московской области « Ребёнок в опасности»: 8-800-707-79-78 или //</a:t>
            </a:r>
            <a:r>
              <a:rPr lang="en-US" dirty="0" err="1"/>
              <a:t>mosobl</a:t>
            </a:r>
            <a:r>
              <a:rPr lang="ru-RU" dirty="0"/>
              <a:t>.</a:t>
            </a:r>
            <a:r>
              <a:rPr lang="en-US" dirty="0" err="1"/>
              <a:t>sledcom</a:t>
            </a:r>
            <a:r>
              <a:rPr lang="ru-RU" dirty="0"/>
              <a:t>/</a:t>
            </a:r>
            <a:r>
              <a:rPr lang="en-US" dirty="0" err="1"/>
              <a:t>ru</a:t>
            </a:r>
            <a:r>
              <a:rPr lang="ru-RU" dirty="0"/>
              <a:t>/( анонимность звонков </a:t>
            </a:r>
            <a:r>
              <a:rPr lang="ru-RU" dirty="0" smtClean="0"/>
              <a:t>гарантируется)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Министерство </a:t>
            </a:r>
            <a:r>
              <a:rPr lang="ru-RU" dirty="0"/>
              <a:t>внутренних дел РФ, единый номер 112 или </a:t>
            </a:r>
            <a:r>
              <a:rPr lang="en-US" dirty="0" err="1"/>
              <a:t>htt</a:t>
            </a:r>
            <a:r>
              <a:rPr lang="ru-RU" dirty="0"/>
              <a:t>://</a:t>
            </a:r>
            <a:r>
              <a:rPr lang="en-US" dirty="0" err="1"/>
              <a:t>xn</a:t>
            </a:r>
            <a:r>
              <a:rPr lang="ru-RU" dirty="0"/>
              <a:t>—</a:t>
            </a:r>
            <a:r>
              <a:rPr lang="en-US" dirty="0"/>
              <a:t>b</a:t>
            </a:r>
            <a:r>
              <a:rPr lang="ru-RU" dirty="0"/>
              <a:t>1</a:t>
            </a:r>
            <a:r>
              <a:rPr lang="en-US" dirty="0" err="1"/>
              <a:t>aew</a:t>
            </a:r>
            <a:r>
              <a:rPr lang="ru-RU" dirty="0"/>
              <a:t>.</a:t>
            </a:r>
            <a:r>
              <a:rPr lang="en-US" dirty="0" err="1"/>
              <a:t>xn</a:t>
            </a:r>
            <a:r>
              <a:rPr lang="ru-RU" dirty="0" smtClean="0"/>
              <a:t>—1</a:t>
            </a:r>
            <a:r>
              <a:rPr lang="en-US" dirty="0" err="1"/>
              <a:t>ai</a:t>
            </a:r>
            <a:r>
              <a:rPr lang="ru-RU" dirty="0"/>
              <a:t>/</a:t>
            </a:r>
            <a:r>
              <a:rPr lang="en-US" dirty="0" err="1"/>
              <a:t>mvd</a:t>
            </a:r>
            <a:r>
              <a:rPr lang="ru-RU" dirty="0"/>
              <a:t>/</a:t>
            </a:r>
            <a:r>
              <a:rPr lang="en-US" dirty="0"/>
              <a:t>structure</a:t>
            </a:r>
            <a:r>
              <a:rPr lang="ru-RU" dirty="0"/>
              <a:t>1/</a:t>
            </a:r>
            <a:r>
              <a:rPr lang="en-US" dirty="0" err="1"/>
              <a:t>Upravlenija</a:t>
            </a:r>
            <a:r>
              <a:rPr lang="ru-RU" dirty="0"/>
              <a:t>/</a:t>
            </a:r>
            <a:r>
              <a:rPr lang="en-US" dirty="0" err="1"/>
              <a:t>Upravlenie</a:t>
            </a:r>
            <a:r>
              <a:rPr lang="ru-RU" dirty="0"/>
              <a:t>_</a:t>
            </a:r>
            <a:r>
              <a:rPr lang="en-US" dirty="0"/>
              <a:t>K</a:t>
            </a:r>
            <a:r>
              <a:rPr lang="ru-RU" dirty="0"/>
              <a:t>_</a:t>
            </a:r>
            <a:r>
              <a:rPr lang="en-US" dirty="0"/>
              <a:t>MVD</a:t>
            </a:r>
            <a:r>
              <a:rPr lang="ru-RU" dirty="0"/>
              <a:t>_</a:t>
            </a:r>
            <a:r>
              <a:rPr lang="en-US" dirty="0" err="1"/>
              <a:t>Rossii</a:t>
            </a:r>
            <a:r>
              <a:rPr lang="ru-RU" dirty="0"/>
              <a:t>				</a:t>
            </a:r>
            <a:endParaRPr lang="ru-RU" dirty="0" smtClean="0"/>
          </a:p>
          <a:p>
            <a:r>
              <a:rPr lang="ru-RU" dirty="0" smtClean="0"/>
              <a:t>Ассоциация </a:t>
            </a:r>
            <a:r>
              <a:rPr lang="ru-RU" dirty="0"/>
              <a:t>« Лига безопасного Интернета»: 8-495-989-89-91 или </a:t>
            </a:r>
            <a:r>
              <a:rPr lang="en-US" u="sng" dirty="0">
                <a:hlinkClick r:id="rId2"/>
              </a:rPr>
              <a:t>info</a:t>
            </a:r>
            <a:r>
              <a:rPr lang="ru-RU" u="sng" dirty="0">
                <a:hlinkClick r:id="rId2"/>
              </a:rPr>
              <a:t>@</a:t>
            </a:r>
            <a:r>
              <a:rPr lang="en-US" u="sng" dirty="0" err="1">
                <a:hlinkClick r:id="rId2"/>
              </a:rPr>
              <a:t>ligainternet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dirty="0"/>
              <a:t>				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Горячая </a:t>
            </a:r>
            <a:r>
              <a:rPr lang="ru-RU" dirty="0"/>
              <a:t>линия « Сдай педофила»: 8-800-250-98-96				</a:t>
            </a:r>
            <a:endParaRPr lang="ru-RU" dirty="0" smtClean="0"/>
          </a:p>
          <a:p>
            <a:r>
              <a:rPr lang="ru-RU" dirty="0" smtClean="0"/>
              <a:t>Телефон </a:t>
            </a:r>
            <a:r>
              <a:rPr lang="ru-RU" dirty="0"/>
              <a:t>доверия для детей, подростков и их родителей: 8-800-2000-122						 				</a:t>
            </a:r>
          </a:p>
        </p:txBody>
      </p:sp>
    </p:spTree>
    <p:extLst>
      <p:ext uri="{BB962C8B-B14F-4D97-AF65-F5344CB8AC3E}">
        <p14:creationId xmlns:p14="http://schemas.microsoft.com/office/powerpoint/2010/main" val="395653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9673" y="2132856"/>
            <a:ext cx="5238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Рекомендации по предотвращению.</a:t>
            </a:r>
          </a:p>
          <a:p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Как избежать преследование, травлю, оскорбления через социальные сети.</a:t>
            </a: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7" y="1052736"/>
            <a:ext cx="47073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</a:schemeClr>
                </a:solidFill>
              </a:rPr>
              <a:t>РОДИТЕЛЮ О КИБЕРБУЛЛИНГЕ</a:t>
            </a: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4542511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Подготовила педагог-психолог: Терехова Т.А. (из источников сайта «</a:t>
            </a:r>
            <a:r>
              <a:rPr lang="ru-RU" dirty="0" err="1"/>
              <a:t>Инфоурок</a:t>
            </a:r>
            <a:r>
              <a:rPr lang="ru-RU" dirty="0"/>
              <a:t>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14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ксей\Pictures\slide-11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99" y="344504"/>
            <a:ext cx="8542073" cy="610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04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63284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Современные молодежь, подростки, а также учащиеся начальных классов и дети старшего дошкольного возраста, с легкостью овладели цифровыми технологиями и всевозможными гаджетами. Дети все больше времени уделяют виртуальному общению, зачастую становясь потенциальными жертвами </a:t>
            </a:r>
            <a:r>
              <a:rPr lang="ru-RU" sz="2000" dirty="0" err="1"/>
              <a:t>кибербуллинга</a:t>
            </a:r>
            <a:r>
              <a:rPr lang="ru-RU" sz="2000" dirty="0"/>
              <a:t>. Явление </a:t>
            </a:r>
            <a:r>
              <a:rPr lang="ru-RU" sz="2000" dirty="0" err="1"/>
              <a:t>кибербуллинга</a:t>
            </a:r>
            <a:r>
              <a:rPr lang="ru-RU" sz="2000" dirty="0"/>
              <a:t> становится международной проблемой и отрицательно влияет на общество.</a:t>
            </a:r>
          </a:p>
          <a:p>
            <a:r>
              <a:rPr lang="ru-RU" sz="2000" dirty="0" err="1"/>
              <a:t>Кибербуллинг</a:t>
            </a:r>
            <a:r>
              <a:rPr lang="ru-RU" sz="2000" dirty="0"/>
              <a:t> – это термин, относящийся к множеству форм преследования с использованием цифровых технологий. </a:t>
            </a:r>
            <a:r>
              <a:rPr lang="ru-RU" sz="2000" dirty="0" err="1"/>
              <a:t>Кибербуллинг</a:t>
            </a:r>
            <a:r>
              <a:rPr lang="ru-RU" sz="2000" dirty="0"/>
              <a:t> может появляться везде в режиме </a:t>
            </a:r>
            <a:r>
              <a:rPr lang="ru-RU" sz="2000" dirty="0" err="1"/>
              <a:t>online</a:t>
            </a:r>
            <a:r>
              <a:rPr lang="ru-RU" sz="2000" dirty="0"/>
              <a:t> посредством социальных сетей, видео и фото </a:t>
            </a:r>
            <a:r>
              <a:rPr lang="ru-RU" sz="2000" dirty="0" err="1"/>
              <a:t>файлообменников</a:t>
            </a:r>
            <a:r>
              <a:rPr lang="ru-RU" sz="2000" dirty="0"/>
              <a:t>, блогов, электронной почты и систем мгновенных сообщений, а также через СМС и ММС общение.</a:t>
            </a:r>
            <a:br>
              <a:rPr lang="ru-RU" sz="2000" dirty="0"/>
            </a:br>
            <a:r>
              <a:rPr lang="ru-RU" sz="2000" dirty="0"/>
              <a:t>Проблема заключается в том, что </a:t>
            </a:r>
            <a:r>
              <a:rPr lang="ru-RU" sz="2000" dirty="0" err="1"/>
              <a:t>кибербуллинг</a:t>
            </a:r>
            <a:r>
              <a:rPr lang="ru-RU" sz="2000" dirty="0"/>
              <a:t> практикуется в цифровом пространстве, где нет ни одного взрослого, на которого можно было бы возложить ответственность. Во многих случаях жертва знает обидчика, но </a:t>
            </a:r>
            <a:r>
              <a:rPr lang="ru-RU" sz="2000" dirty="0" err="1"/>
              <a:t>кибербуллером</a:t>
            </a:r>
            <a:r>
              <a:rPr lang="ru-RU" sz="2000" dirty="0"/>
              <a:t> может оказаться и совершенно посторонний человек.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7042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число наиболее распространенных видов </a:t>
            </a:r>
            <a:r>
              <a:rPr lang="ru-RU" dirty="0" err="1"/>
              <a:t>кибербуллинга</a:t>
            </a:r>
            <a:r>
              <a:rPr lang="ru-RU" dirty="0"/>
              <a:t> входят:</a:t>
            </a:r>
            <a:br>
              <a:rPr lang="ru-RU" dirty="0"/>
            </a:br>
            <a:r>
              <a:rPr lang="ru-RU" b="1" dirty="0">
                <a:solidFill>
                  <a:schemeClr val="bg1"/>
                </a:solidFill>
              </a:rPr>
              <a:t>Клевета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/>
              <a:t>Распространение оскорбительной, унизительной и неправдивой информации </a:t>
            </a:r>
            <a:r>
              <a:rPr lang="ru-RU" dirty="0" err="1"/>
              <a:t>on-line</a:t>
            </a:r>
            <a:r>
              <a:rPr lang="ru-RU" dirty="0"/>
              <a:t>, чтобы повредить репутации жертвы.</a:t>
            </a:r>
            <a:br>
              <a:rPr lang="ru-RU" dirty="0"/>
            </a:br>
            <a:r>
              <a:rPr lang="ru-RU" dirty="0"/>
              <a:t>Отчуждение (изоляция). Исключение из виртуальной группы – считается косвенным видом </a:t>
            </a:r>
            <a:r>
              <a:rPr lang="ru-RU" dirty="0" err="1"/>
              <a:t>кибербуллинга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 err="1">
                <a:solidFill>
                  <a:schemeClr val="bg1"/>
                </a:solidFill>
              </a:rPr>
              <a:t>Флейминг</a:t>
            </a:r>
            <a:r>
              <a:rPr lang="ru-RU" b="1" dirty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/>
              <a:t>Перепалка в виде обмена злыми, жестокими и грубыми сообщениями между двумя и более пользователями в публичных и приватных местах общения в сети Интернет.</a:t>
            </a:r>
            <a:br>
              <a:rPr lang="ru-RU" dirty="0"/>
            </a:br>
            <a:r>
              <a:rPr lang="ru-RU" b="1" dirty="0" err="1">
                <a:solidFill>
                  <a:schemeClr val="bg1"/>
                </a:solidFill>
              </a:rPr>
              <a:t>Хеппислепинг</a:t>
            </a:r>
            <a:r>
              <a:rPr lang="ru-RU" dirty="0"/>
              <a:t> (от англ. </a:t>
            </a:r>
            <a:r>
              <a:rPr lang="ru-RU" dirty="0" err="1"/>
              <a:t>Happy</a:t>
            </a:r>
            <a:r>
              <a:rPr lang="ru-RU" dirty="0"/>
              <a:t> </a:t>
            </a:r>
            <a:r>
              <a:rPr lang="ru-RU" dirty="0" err="1"/>
              <a:t>Slapping</a:t>
            </a:r>
            <a:r>
              <a:rPr lang="ru-RU" dirty="0"/>
              <a:t> – счастливое хлопанье, радостное избиение). Физическое нападение, избиение человека, в то время как обидчики снимают это на видео или фотографируют, чтобы впоследствии разместить материалы в сети Интернет.    </a:t>
            </a:r>
            <a:br>
              <a:rPr lang="ru-RU" dirty="0"/>
            </a:br>
            <a:r>
              <a:rPr lang="ru-RU" b="1" dirty="0">
                <a:solidFill>
                  <a:schemeClr val="bg1"/>
                </a:solidFill>
              </a:rPr>
              <a:t>Нападки</a:t>
            </a:r>
            <a:r>
              <a:rPr lang="ru-RU" dirty="0">
                <a:solidFill>
                  <a:schemeClr val="bg1"/>
                </a:solidFill>
              </a:rPr>
              <a:t>.</a:t>
            </a:r>
            <a:r>
              <a:rPr lang="ru-RU" dirty="0"/>
              <a:t> Повторяющиеся обидные и оскорбительные сообщения, направленные на жертву.</a:t>
            </a:r>
            <a:br>
              <a:rPr lang="ru-RU" dirty="0"/>
            </a:br>
            <a:r>
              <a:rPr lang="ru-RU" b="1" dirty="0">
                <a:solidFill>
                  <a:schemeClr val="bg1"/>
                </a:solidFill>
              </a:rPr>
              <a:t>Самозванство.</a:t>
            </a:r>
            <a:r>
              <a:rPr lang="ru-RU" dirty="0"/>
              <a:t> Преследователь притворяется жертвой и от его или ее имени рассылает сообщения или распространяет информацию с целью уничтожения репутации жертвы.</a:t>
            </a:r>
            <a:br>
              <a:rPr lang="ru-RU" dirty="0"/>
            </a:br>
            <a:r>
              <a:rPr lang="ru-RU" b="1" dirty="0">
                <a:solidFill>
                  <a:schemeClr val="bg1"/>
                </a:solidFill>
              </a:rPr>
              <a:t>Текстовые войны/нападения.</a:t>
            </a:r>
            <a:r>
              <a:rPr lang="ru-RU" b="1" dirty="0"/>
              <a:t> </a:t>
            </a:r>
            <a:r>
              <a:rPr lang="ru-RU" dirty="0"/>
              <a:t>Травля, преследование жертвы посредством большого количества оскорбительных СМС-сообщений или электронных писем.</a:t>
            </a:r>
            <a:br>
              <a:rPr lang="ru-RU" dirty="0"/>
            </a:br>
            <a:r>
              <a:rPr lang="ru-RU" b="1" dirty="0">
                <a:solidFill>
                  <a:schemeClr val="bg1"/>
                </a:solidFill>
              </a:rPr>
              <a:t>Обман</a:t>
            </a:r>
            <a:r>
              <a:rPr lang="ru-RU" dirty="0">
                <a:solidFill>
                  <a:schemeClr val="bg1"/>
                </a:solidFill>
              </a:rPr>
              <a:t>.</a:t>
            </a:r>
            <a:r>
              <a:rPr lang="ru-RU" dirty="0"/>
              <a:t> Получение и распространение конфиденциальной информации, личной переписки или фотографий и публикация их в интернете.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693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5" y="980728"/>
            <a:ext cx="75608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Чем </a:t>
            </a:r>
            <a:r>
              <a:rPr lang="ru-RU" sz="2400" b="1" dirty="0" err="1">
                <a:solidFill>
                  <a:schemeClr val="bg1"/>
                </a:solidFill>
              </a:rPr>
              <a:t>кибербуллинг</a:t>
            </a:r>
            <a:r>
              <a:rPr lang="ru-RU" sz="2400" b="1" dirty="0">
                <a:solidFill>
                  <a:schemeClr val="bg1"/>
                </a:solidFill>
              </a:rPr>
              <a:t> отличается от обычного запугивания?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/>
              <a:t>Самые обидные ситуации чаще всего происходят в виде целого ряда неприятных инцидентов, имеющих место, как при личном общении, так и в киберпространстве.  Обычное запугивание – это конфронтация при личном общении и часто с глазу на глаз, с использованием угроз и физического насилия. </a:t>
            </a:r>
            <a:r>
              <a:rPr lang="ru-RU" sz="2400" dirty="0" err="1"/>
              <a:t>Кибербуллинг</a:t>
            </a:r>
            <a:r>
              <a:rPr lang="ru-RU" sz="2400" dirty="0"/>
              <a:t> же практикуется в электронном виде, и </a:t>
            </a:r>
            <a:r>
              <a:rPr lang="ru-RU" sz="2400" dirty="0" err="1"/>
              <a:t>провакационные</a:t>
            </a:r>
            <a:r>
              <a:rPr lang="ru-RU" sz="2400" dirty="0"/>
              <a:t> материалы могут быть быстро и широко распространены, при этом это непрерывный процесс, вовлекающий множество людей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7199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28092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В чем разница между «</a:t>
            </a:r>
            <a:r>
              <a:rPr lang="ru-RU" sz="2000" b="1" dirty="0" err="1">
                <a:solidFill>
                  <a:schemeClr val="bg1"/>
                </a:solidFill>
              </a:rPr>
              <a:t>секстингом</a:t>
            </a:r>
            <a:r>
              <a:rPr lang="ru-RU" sz="2000" b="1" dirty="0">
                <a:solidFill>
                  <a:schemeClr val="bg1"/>
                </a:solidFill>
              </a:rPr>
              <a:t>» и </a:t>
            </a:r>
            <a:r>
              <a:rPr lang="ru-RU" sz="2000" b="1" dirty="0" err="1">
                <a:solidFill>
                  <a:schemeClr val="bg1"/>
                </a:solidFill>
              </a:rPr>
              <a:t>кибербуллингом</a:t>
            </a:r>
            <a:r>
              <a:rPr lang="ru-RU" sz="2000" b="1" dirty="0">
                <a:solidFill>
                  <a:schemeClr val="bg1"/>
                </a:solidFill>
              </a:rPr>
              <a:t>?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Секстинг</a:t>
            </a:r>
            <a:r>
              <a:rPr lang="ru-RU" sz="2000" dirty="0"/>
              <a:t> – это пересылка фотографий или сообщений сексуального характера, которая обычно происходит между двумя людьми, связанными личными отношениями. </a:t>
            </a:r>
            <a:r>
              <a:rPr lang="ru-RU" sz="2000" dirty="0" err="1"/>
              <a:t>Секстинг</a:t>
            </a:r>
            <a:r>
              <a:rPr lang="ru-RU" sz="2000" dirty="0"/>
              <a:t> можно рассматривать как </a:t>
            </a:r>
            <a:r>
              <a:rPr lang="ru-RU" sz="2000" dirty="0" err="1"/>
              <a:t>кибербуллинг</a:t>
            </a:r>
            <a:r>
              <a:rPr lang="ru-RU" sz="2000" dirty="0"/>
              <a:t> в том случае, если такие фотографии добыты обманным путем, а затем распространены с целью вреда репутации жертвы.</a:t>
            </a:r>
            <a:br>
              <a:rPr lang="ru-RU" sz="2000" dirty="0"/>
            </a:br>
            <a:r>
              <a:rPr lang="ru-RU" sz="2000" dirty="0"/>
              <a:t>В каком возрасте дети начинают практиковать или подвергаться </a:t>
            </a:r>
            <a:r>
              <a:rPr lang="ru-RU" sz="2000" dirty="0" err="1"/>
              <a:t>кибербуллингу</a:t>
            </a:r>
            <a:r>
              <a:rPr lang="ru-RU" sz="2000" dirty="0"/>
              <a:t>? С кем чаще это происходит: с мальчиками или девочками?</a:t>
            </a:r>
            <a:br>
              <a:rPr lang="ru-RU" sz="2000" dirty="0"/>
            </a:br>
            <a:r>
              <a:rPr lang="ru-RU" sz="2000" dirty="0"/>
              <a:t>Начало практики </a:t>
            </a:r>
            <a:r>
              <a:rPr lang="ru-RU" sz="2000" dirty="0" err="1"/>
              <a:t>кибербуллинга</a:t>
            </a:r>
            <a:r>
              <a:rPr lang="ru-RU" sz="2000" dirty="0"/>
              <a:t> связывают с повышением использования электронных технологий. Взрослея, дети начинают пользоваться мобильными телефонами, а соответственно имеют возможность доступа к социальным сетям. Более частые случаи </a:t>
            </a:r>
            <a:r>
              <a:rPr lang="ru-RU" sz="2000" dirty="0" err="1"/>
              <a:t>кибербуллинга</a:t>
            </a:r>
            <a:r>
              <a:rPr lang="ru-RU" sz="2000" dirty="0"/>
              <a:t> наблюдаются в средней школе, а в старших классах это в большей степени связано с личными отношениями.</a:t>
            </a:r>
            <a:br>
              <a:rPr lang="ru-RU" sz="2000" dirty="0"/>
            </a:br>
            <a:r>
              <a:rPr lang="ru-RU" sz="2000" dirty="0"/>
              <a:t>В </a:t>
            </a:r>
            <a:r>
              <a:rPr lang="ru-RU" sz="2000" dirty="0" err="1"/>
              <a:t>кибербуллинге</a:t>
            </a:r>
            <a:r>
              <a:rPr lang="ru-RU" sz="2000" dirty="0"/>
              <a:t> участвуют и мальчики и девочки, но девочки чаще становятся и обидчиками, и жертвами.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14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9" y="908720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Какими могут быть последствия </a:t>
            </a:r>
            <a:r>
              <a:rPr lang="ru-RU" sz="2400" b="1" dirty="0" err="1">
                <a:solidFill>
                  <a:schemeClr val="bg1"/>
                </a:solidFill>
              </a:rPr>
              <a:t>кибербуллинга</a:t>
            </a:r>
            <a:r>
              <a:rPr lang="ru-RU" sz="2400" b="1" dirty="0">
                <a:solidFill>
                  <a:schemeClr val="bg1"/>
                </a:solidFill>
              </a:rPr>
              <a:t>?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 err="1"/>
              <a:t>Кибербуллинг</a:t>
            </a:r>
            <a:r>
              <a:rPr lang="ru-RU" sz="2400" dirty="0"/>
              <a:t> может стать причиной эмоционального расстройства, депрессии, насилия в школе и нежелания ходить в школу. Многие подростки, вовлеченные в травлю  – агрессоры или жертвы – чаще всего уже испытывают сложности в общении с другими людьми. Решение ребенка совершить самоубийство встречается редко и зависит от множества факторов, однако, иногда именно </a:t>
            </a:r>
            <a:r>
              <a:rPr lang="ru-RU" sz="2400" dirty="0" err="1"/>
              <a:t>кибербуллинг</a:t>
            </a:r>
            <a:r>
              <a:rPr lang="ru-RU" sz="2400" dirty="0"/>
              <a:t> может стать толчком.</a:t>
            </a:r>
            <a:br>
              <a:rPr lang="ru-RU" sz="2400" dirty="0"/>
            </a:br>
            <a:r>
              <a:rPr lang="ru-RU" sz="2400" dirty="0"/>
              <a:t>Если ваш ребенок стал жертвой запугивания и травли, сделайте так, чтобы ребенок постоянно получал поддержку от семьи, близких друзей, школьных консультантов. Пусть ваш ребенок как можно больше занимается деятельностью, которая его интересует.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04664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79208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Как родители могут защитить ребенка от </a:t>
            </a:r>
            <a:r>
              <a:rPr lang="ru-RU" sz="2000" b="1" dirty="0" err="1">
                <a:solidFill>
                  <a:schemeClr val="bg1"/>
                </a:solidFill>
              </a:rPr>
              <a:t>кибербуллинга</a:t>
            </a:r>
            <a:r>
              <a:rPr lang="ru-RU" sz="2000" b="1" dirty="0">
                <a:solidFill>
                  <a:schemeClr val="bg1"/>
                </a:solidFill>
              </a:rPr>
              <a:t>?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dirty="0"/>
              <a:t>Дети, родители которых активно участвуют в их жизни и имеют позитивное влияние, подвергаются меньшему риску при использовании электронных технологий, а также более подготовлены дать отпор обидчику.</a:t>
            </a:r>
            <a:br>
              <a:rPr lang="ru-RU" sz="2000" dirty="0"/>
            </a:br>
            <a:r>
              <a:rPr lang="ru-RU" sz="2000" dirty="0"/>
              <a:t>Научите вашего ребенка выходить из конфликтных ситуаций. Посоветуйте ребенку никогда ни с кем не делиться в электронном виде информацией (личные сообщения, фотографии, видео и т.д.), которая может легко попасть в чужие руки и навредить его </a:t>
            </a:r>
            <a:r>
              <a:rPr lang="ru-RU" sz="2000" dirty="0" smtClean="0"/>
              <a:t>репутации.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Как </a:t>
            </a:r>
            <a:r>
              <a:rPr lang="ru-RU" sz="2000" b="1" dirty="0">
                <a:solidFill>
                  <a:schemeClr val="bg1"/>
                </a:solidFill>
              </a:rPr>
              <a:t>помочь ребенку, который стал жертвой </a:t>
            </a:r>
            <a:r>
              <a:rPr lang="ru-RU" sz="2000" b="1" dirty="0" err="1">
                <a:solidFill>
                  <a:schemeClr val="bg1"/>
                </a:solidFill>
              </a:rPr>
              <a:t>online</a:t>
            </a:r>
            <a:r>
              <a:rPr lang="ru-RU" sz="2000" b="1" dirty="0">
                <a:solidFill>
                  <a:schemeClr val="bg1"/>
                </a:solidFill>
              </a:rPr>
              <a:t> преследования?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dirty="0"/>
              <a:t>Дайте необходимые советы и окажите поддержку вне зависимости от возраста ребенка. Очень важно вовлечь ребенка в разговор, но нужно уважать его решение справиться с проблемой самостоятельно.</a:t>
            </a:r>
            <a:br>
              <a:rPr lang="ru-RU" sz="2000" dirty="0"/>
            </a:br>
            <a:r>
              <a:rPr lang="ru-RU" sz="2000" dirty="0"/>
              <a:t>Предложите ребенку не отвечать на оскорбления сразу. Злой, агрессивный ответ сгоряча может только обострить ситуацию. Посоветуйте ребенку сохранить оскорбительные материалы в качестве улик.</a:t>
            </a:r>
            <a:br>
              <a:rPr lang="ru-RU" sz="2000" dirty="0"/>
            </a:b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068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461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Пользователь Windows</cp:lastModifiedBy>
  <cp:revision>8</cp:revision>
  <dcterms:created xsi:type="dcterms:W3CDTF">2020-09-09T12:32:03Z</dcterms:created>
  <dcterms:modified xsi:type="dcterms:W3CDTF">2020-09-10T07:31:08Z</dcterms:modified>
</cp:coreProperties>
</file>