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viewProps+xml" PartName="/ppt/viewProps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4.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2.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presentation.main+xml" PartName="/ppt/presentation.xml"/>
  <Override ContentType="application/vnd.openxmlformats-officedocument.presentationml.presProps+xml" PartName="/ppt/pres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9144000"/>
  <p:notesSz cx="6858000" cy="9144000"/>
  <p:defaultTextStyle>
    <a:defPPr lvl="0">
      <a:defRPr lang="ru-RU"/>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8" Type="http://schemas.openxmlformats.org/officeDocument/2006/relationships/slide" Target="slides/slide14.xml"/><Relationship Id="rId5" Type="http://schemas.openxmlformats.org/officeDocument/2006/relationships/slide" Target="slides/slide1.xml"/><Relationship Id="rId12" Type="http://schemas.openxmlformats.org/officeDocument/2006/relationships/slide" Target="slides/slide8.xml"/><Relationship Id="rId16" Type="http://schemas.openxmlformats.org/officeDocument/2006/relationships/slide" Target="slides/slide12.xml"/><Relationship Id="rId15" Type="http://schemas.openxmlformats.org/officeDocument/2006/relationships/slide" Target="slides/slide11.xml"/><Relationship Id="rId11" Type="http://schemas.openxmlformats.org/officeDocument/2006/relationships/slide" Target="slides/slide7.xml"/><Relationship Id="rId14" Type="http://schemas.openxmlformats.org/officeDocument/2006/relationships/slide" Target="slides/slide10.xml"/><Relationship Id="rId7" Type="http://schemas.openxmlformats.org/officeDocument/2006/relationships/slide" Target="slides/slide3.xml"/><Relationship Id="rId2" Type="http://schemas.openxmlformats.org/officeDocument/2006/relationships/viewProps" Target="viewProps1.xml"/><Relationship Id="rId10" Type="http://schemas.openxmlformats.org/officeDocument/2006/relationships/slide" Target="slides/slide6.xml"/><Relationship Id="rId19" Type="http://schemas.openxmlformats.org/officeDocument/2006/relationships/slide" Target="slides/slide15.xml"/><Relationship Id="rId13" Type="http://schemas.openxmlformats.org/officeDocument/2006/relationships/slide" Target="slides/slide9.xml"/><Relationship Id="rId8" Type="http://schemas.openxmlformats.org/officeDocument/2006/relationships/slide" Target="slides/slide4.xml"/><Relationship Id="rId17"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5.xml"/><Relationship Id="rId3" Type="http://schemas.openxmlformats.org/officeDocument/2006/relationships/presProps" Target="presProps1.xml"/><Relationship Id="rId6" Type="http://schemas.openxmlformats.org/officeDocument/2006/relationships/slide" Target="slides/slide2.xml"/><Relationship Id="rId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25.09.2020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 name="Shape 16"/>
        <p:cNvGrpSpPr/>
        <p:nvPr/>
      </p:nvGrpSpPr>
      <p:grpSpPr>
        <a:xfrm>
          <a:off x="0" y="0"/>
          <a:ext cx="0" cy="0"/>
          <a:chOff x="0" y="0"/>
          <a:chExt cx="0" cy="0"/>
        </a:xfrm>
      </p:grpSpPr>
      <p:sp>
        <p:nvSpPr>
          <p:cNvPr id="17" name="Google Shape;17;p1"/>
          <p:cNvSpPr txBox="1"/>
          <p:nvPr/>
        </p:nvSpPr>
        <p:spPr>
          <a:xfrm>
            <a:off x="573600" y="1048800"/>
            <a:ext cx="8211300" cy="1200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ru-RU" sz="3600" u="none" cap="none" strike="noStrike">
                <a:solidFill>
                  <a:schemeClr val="dk1"/>
                </a:solidFill>
                <a:latin typeface="Times New Roman"/>
                <a:ea typeface="Times New Roman"/>
                <a:cs typeface="Times New Roman"/>
                <a:sym typeface="Times New Roman"/>
              </a:rPr>
              <a:t>Проблемное поведение ребёнка: </a:t>
            </a:r>
            <a:endParaRPr/>
          </a:p>
          <a:p>
            <a:pPr indent="0" lvl="0" marL="0" marR="0" rtl="0" algn="l">
              <a:spcBef>
                <a:spcPts val="0"/>
              </a:spcBef>
              <a:spcAft>
                <a:spcPts val="0"/>
              </a:spcAft>
              <a:buNone/>
            </a:pPr>
            <a:r>
              <a:rPr lang="ru-RU" sz="3600">
                <a:solidFill>
                  <a:schemeClr val="dk1"/>
                </a:solidFill>
                <a:latin typeface="Times New Roman"/>
                <a:ea typeface="Times New Roman"/>
                <a:cs typeface="Times New Roman"/>
                <a:sym typeface="Times New Roman"/>
              </a:rPr>
              <a:t>6 полезных советов родителям</a:t>
            </a:r>
            <a:endParaRPr sz="3600">
              <a:solidFill>
                <a:schemeClr val="dk1"/>
              </a:solidFill>
              <a:latin typeface="Times New Roman"/>
              <a:ea typeface="Times New Roman"/>
              <a:cs typeface="Times New Roman"/>
              <a:sym typeface="Times New Roman"/>
            </a:endParaRPr>
          </a:p>
        </p:txBody>
      </p:sp>
      <p:sp>
        <p:nvSpPr>
          <p:cNvPr id="18" name="Google Shape;18;p1"/>
          <p:cNvSpPr/>
          <p:nvPr/>
        </p:nvSpPr>
        <p:spPr>
          <a:xfrm>
            <a:off x="1259632" y="2996952"/>
            <a:ext cx="6480600" cy="1200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2400">
                <a:solidFill>
                  <a:schemeClr val="dk1"/>
                </a:solidFill>
                <a:latin typeface="Times New Roman"/>
                <a:ea typeface="Times New Roman"/>
                <a:cs typeface="Times New Roman"/>
                <a:sym typeface="Times New Roman"/>
              </a:rPr>
              <a:t>Стратегии, с помощью которых родители могут изменить контекст поведения, и могут создать «условия успеха» для ребенка.</a:t>
            </a:r>
            <a:endParaRPr/>
          </a:p>
        </p:txBody>
      </p:sp>
      <p:sp>
        <p:nvSpPr>
          <p:cNvPr id="19" name="Google Shape;19;p1"/>
          <p:cNvSpPr txBox="1"/>
          <p:nvPr/>
        </p:nvSpPr>
        <p:spPr>
          <a:xfrm>
            <a:off x="4788025" y="5301199"/>
            <a:ext cx="2952300" cy="565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2800">
                <a:solidFill>
                  <a:schemeClr val="dk1"/>
                </a:solidFill>
                <a:latin typeface="Times New Roman"/>
                <a:ea typeface="Times New Roman"/>
                <a:cs typeface="Times New Roman"/>
                <a:sym typeface="Times New Roman"/>
              </a:rPr>
              <a:t>С. Петерсон</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96752"/>
            <a:ext cx="7992888" cy="4093428"/>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Если я буду говорить конкретно, буду делить задачу на небольшие части, то вероятность того, что мои требования будут выполнены, значительно повысится. И я могу хвалить его после каждого шага, «ловить» его за хорошим поведением.</a:t>
            </a:r>
          </a:p>
          <a:p>
            <a:pPr fontAlgn="base"/>
            <a:r>
              <a:rPr lang="ru-RU" sz="2000" dirty="0">
                <a:latin typeface="Times New Roman" panose="02020603050405020304" pitchFamily="18" charset="0"/>
                <a:cs typeface="Times New Roman" panose="02020603050405020304" pitchFamily="18" charset="0"/>
              </a:rPr>
              <a:t>Есть очень много научных исследований, которые показывают, что формулировка ваших требований имеет огромное значение. Так что если я скажу: «Прекрати бегать!», я вряд ли добьюсь желаемого. Но если я скажу: «Иди рядом со мной», то вероятность, что меня послушают, будет гораздо выше. Мы называем такие просьбы «что делать», в отличие от просьб «чего не делать».</a:t>
            </a:r>
          </a:p>
          <a:p>
            <a:pPr fontAlgn="base"/>
            <a:r>
              <a:rPr lang="ru-RU" sz="2000" dirty="0">
                <a:latin typeface="Times New Roman" panose="02020603050405020304" pitchFamily="18" charset="0"/>
                <a:cs typeface="Times New Roman" panose="02020603050405020304" pitchFamily="18" charset="0"/>
              </a:rPr>
              <a:t>Так что важно сделать свои инструкции конкретными, избегать частицы «не», делить задачи на простые шаги и регулярно хвалить за их выполнение.</a:t>
            </a:r>
          </a:p>
        </p:txBody>
      </p:sp>
    </p:spTree>
    <p:extLst>
      <p:ext uri="{BB962C8B-B14F-4D97-AF65-F5344CB8AC3E}">
        <p14:creationId xmlns:p14="http://schemas.microsoft.com/office/powerpoint/2010/main" val="419710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6486" y="1052736"/>
            <a:ext cx="8280920" cy="4401205"/>
          </a:xfrm>
          <a:prstGeom prst="rect">
            <a:avLst/>
          </a:prstGeom>
        </p:spPr>
        <p:txBody>
          <a:bodyPr wrap="square">
            <a:spAutoFit/>
          </a:bodyPr>
          <a:lstStyle/>
          <a:p>
            <a:pPr fontAlgn="base"/>
            <a:r>
              <a:rPr lang="ru-RU" sz="2000" b="1" dirty="0">
                <a:latin typeface="Times New Roman" panose="02020603050405020304" pitchFamily="18" charset="0"/>
                <a:cs typeface="Times New Roman" panose="02020603050405020304" pitchFamily="18" charset="0"/>
              </a:rPr>
              <a:t>Создайте для ребенка расписание, где любимые и нелюбимые занятия будут чередоваться</a:t>
            </a:r>
          </a:p>
          <a:p>
            <a:pPr fontAlgn="base"/>
            <a:r>
              <a:rPr lang="ru-RU" sz="2000" dirty="0">
                <a:latin typeface="Times New Roman" panose="02020603050405020304" pitchFamily="18" charset="0"/>
                <a:cs typeface="Times New Roman" panose="02020603050405020304" pitchFamily="18" charset="0"/>
              </a:rPr>
              <a:t>Если у вас будет распорядок дня, когда желательные для ребенка занятия будут естественным образом следовать за не очень желательными, это может значительно улучшить его поведение. </a:t>
            </a:r>
            <a:r>
              <a:rPr lang="ru-RU" sz="2000" dirty="0" smtClean="0">
                <a:latin typeface="Times New Roman" panose="02020603050405020304" pitchFamily="18" charset="0"/>
                <a:cs typeface="Times New Roman" panose="02020603050405020304" pitchFamily="18" charset="0"/>
              </a:rPr>
              <a:t>Я </a:t>
            </a:r>
            <a:r>
              <a:rPr lang="ru-RU" sz="2000" dirty="0">
                <a:latin typeface="Times New Roman" panose="02020603050405020304" pitchFamily="18" charset="0"/>
                <a:cs typeface="Times New Roman" panose="02020603050405020304" pitchFamily="18" charset="0"/>
              </a:rPr>
              <a:t>могу сказать: «Пора убираться в комнате, собери вещи и повесь их в шкаф». После того, как </a:t>
            </a:r>
            <a:r>
              <a:rPr lang="ru-RU" sz="2000" dirty="0" smtClean="0">
                <a:latin typeface="Times New Roman" panose="02020603050405020304" pitchFamily="18" charset="0"/>
                <a:cs typeface="Times New Roman" panose="02020603050405020304" pitchFamily="18" charset="0"/>
              </a:rPr>
              <a:t>он </a:t>
            </a:r>
            <a:r>
              <a:rPr lang="ru-RU" sz="2000" dirty="0">
                <a:latin typeface="Times New Roman" panose="02020603050405020304" pitchFamily="18" charset="0"/>
                <a:cs typeface="Times New Roman" panose="02020603050405020304" pitchFamily="18" charset="0"/>
              </a:rPr>
              <a:t>это сделает, я могу сказать: «Прекрасно! Отличная работа! Теперь сложи эти вещи в ящик, а когда закончишь, мы пойдем в магазин, купим что-нибудь вкусненькое». Теперь я увеличила </a:t>
            </a:r>
            <a:r>
              <a:rPr lang="ru-RU" sz="2000" dirty="0" smtClean="0">
                <a:latin typeface="Times New Roman" panose="02020603050405020304" pitchFamily="18" charset="0"/>
                <a:cs typeface="Times New Roman" panose="02020603050405020304" pitchFamily="18" charset="0"/>
              </a:rPr>
              <a:t>его мотивацию </a:t>
            </a:r>
            <a:r>
              <a:rPr lang="ru-RU" sz="2000" dirty="0">
                <a:latin typeface="Times New Roman" panose="02020603050405020304" pitchFamily="18" charset="0"/>
                <a:cs typeface="Times New Roman" panose="02020603050405020304" pitchFamily="18" charset="0"/>
              </a:rPr>
              <a:t>довести до конца трудную задачу, которую я перед </a:t>
            </a:r>
            <a:r>
              <a:rPr lang="ru-RU" sz="2000" dirty="0" smtClean="0">
                <a:latin typeface="Times New Roman" panose="02020603050405020304" pitchFamily="18" charset="0"/>
                <a:cs typeface="Times New Roman" panose="02020603050405020304" pitchFamily="18" charset="0"/>
              </a:rPr>
              <a:t>ним </a:t>
            </a:r>
            <a:r>
              <a:rPr lang="ru-RU" sz="2000" dirty="0">
                <a:latin typeface="Times New Roman" panose="02020603050405020304" pitchFamily="18" charset="0"/>
                <a:cs typeface="Times New Roman" panose="02020603050405020304" pitchFamily="18" charset="0"/>
              </a:rPr>
              <a:t>поставила.</a:t>
            </a:r>
          </a:p>
          <a:p>
            <a:pPr fontAlgn="base"/>
            <a:r>
              <a:rPr lang="ru-RU" sz="2000" dirty="0">
                <a:latin typeface="Times New Roman" panose="02020603050405020304" pitchFamily="18" charset="0"/>
                <a:cs typeface="Times New Roman" panose="02020603050405020304" pitchFamily="18" charset="0"/>
              </a:rPr>
              <a:t>Так что если я внимательно проанализирую распорядок дня, то я смогу изменить его так, чтобы предпочитаемые ребенком события шли после каких-то сложных задач. Таким образом,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мотивация выполнить поставленные задачи станет выше, и вероятность успеха тоже повысится</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300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443841"/>
            <a:ext cx="7704856" cy="3170099"/>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Такая стратегия называется принцип </a:t>
            </a:r>
            <a:r>
              <a:rPr lang="ru-RU" sz="2000" dirty="0" err="1">
                <a:latin typeface="Times New Roman" panose="02020603050405020304" pitchFamily="18" charset="0"/>
                <a:cs typeface="Times New Roman" panose="02020603050405020304" pitchFamily="18" charset="0"/>
              </a:rPr>
              <a:t>Премака</a:t>
            </a:r>
            <a:r>
              <a:rPr lang="ru-RU" sz="2000" dirty="0">
                <a:latin typeface="Times New Roman" panose="02020603050405020304" pitchFamily="18" charset="0"/>
                <a:cs typeface="Times New Roman" panose="02020603050405020304" pitchFamily="18" charset="0"/>
              </a:rPr>
              <a:t>, но очень часто мы называем ее «бабушкино правило», потому что бабушка может сказать: «Сначала съешь овощи, потом будет десерт». То же самое и здесь.</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И после магазина я могу сказать: «Нам пора домой, надо еще сделать то-то и то-то». И это тоже может быть задача, которая  не нравится. Поэтому я добавлю: «А когда ты закончишь с этим, мы поиграем». Так что я могу анализировать, что я хочу поручить ребёнку, и не заставлять его делать все это с утра, лучше растянуть дела во времени, включая что-то приятное между ними.</a:t>
            </a:r>
          </a:p>
        </p:txBody>
      </p:sp>
    </p:spTree>
    <p:extLst>
      <p:ext uri="{BB962C8B-B14F-4D97-AF65-F5344CB8AC3E}">
        <p14:creationId xmlns:p14="http://schemas.microsoft.com/office/powerpoint/2010/main" val="800208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424936" cy="4801314"/>
          </a:xfrm>
          <a:prstGeom prst="rect">
            <a:avLst/>
          </a:prstGeom>
        </p:spPr>
        <p:txBody>
          <a:bodyPr wrap="square">
            <a:spAutoFit/>
          </a:bodyPr>
          <a:lstStyle/>
          <a:p>
            <a:pPr fontAlgn="base"/>
            <a:r>
              <a:rPr lang="ru-RU" b="1" dirty="0">
                <a:latin typeface="Times New Roman" panose="02020603050405020304" pitchFamily="18" charset="0"/>
                <a:cs typeface="Times New Roman" panose="02020603050405020304" pitchFamily="18" charset="0"/>
              </a:rPr>
              <a:t>Никогда не забывайте, что вы здесь взрослый</a:t>
            </a:r>
          </a:p>
          <a:p>
            <a:pPr fontAlgn="base"/>
            <a:r>
              <a:rPr lang="ru-RU" dirty="0">
                <a:latin typeface="Times New Roman" panose="02020603050405020304" pitchFamily="18" charset="0"/>
                <a:cs typeface="Times New Roman" panose="02020603050405020304" pitchFamily="18" charset="0"/>
              </a:rPr>
              <a:t>Е</a:t>
            </a:r>
            <a:r>
              <a:rPr lang="ru-RU" dirty="0" smtClean="0">
                <a:latin typeface="Times New Roman" panose="02020603050405020304" pitchFamily="18" charset="0"/>
                <a:cs typeface="Times New Roman" panose="02020603050405020304" pitchFamily="18" charset="0"/>
              </a:rPr>
              <a:t>сть такое выражение: </a:t>
            </a:r>
            <a:r>
              <a:rPr lang="ru-RU" dirty="0">
                <a:latin typeface="Times New Roman" panose="02020603050405020304" pitchFamily="18" charset="0"/>
                <a:cs typeface="Times New Roman" panose="02020603050405020304" pitchFamily="18" charset="0"/>
              </a:rPr>
              <a:t>«Я резина, а ты клей, что ни скажешь, от меня отскочит, к тебе прилепится». Идея в том, что дети будут плохо себя вести, обязательно будут. Они будут ругаться, будут пытаться вывести вас из себя. Их действия будут вызывать у вас страх, беспокойство и злость, они будут вас расстраивать. Мне очень часто приходится напоминать себе: «Эй, это я здесь взрослая». Если мой ребенок меня обзывает, я не должна быть </a:t>
            </a:r>
            <a:r>
              <a:rPr lang="ru-RU" dirty="0" smtClean="0">
                <a:latin typeface="Times New Roman" panose="02020603050405020304" pitchFamily="18" charset="0"/>
                <a:cs typeface="Times New Roman" panose="02020603050405020304" pitchFamily="18" charset="0"/>
              </a:rPr>
              <a:t>вторым  ребёнком </a:t>
            </a:r>
            <a:r>
              <a:rPr lang="ru-RU" dirty="0">
                <a:latin typeface="Times New Roman" panose="02020603050405020304" pitchFamily="18" charset="0"/>
                <a:cs typeface="Times New Roman" panose="02020603050405020304" pitchFamily="18" charset="0"/>
              </a:rPr>
              <a:t>и расстраиваться из-за этого.</a:t>
            </a:r>
          </a:p>
          <a:p>
            <a:pPr fontAlgn="base"/>
            <a:r>
              <a:rPr lang="ru-RU" dirty="0" smtClean="0">
                <a:latin typeface="Times New Roman" panose="02020603050405020304" pitchFamily="18" charset="0"/>
                <a:cs typeface="Times New Roman" panose="02020603050405020304" pitchFamily="18" charset="0"/>
              </a:rPr>
              <a:t>Мой </a:t>
            </a:r>
            <a:r>
              <a:rPr lang="ru-RU" dirty="0">
                <a:latin typeface="Times New Roman" panose="02020603050405020304" pitchFamily="18" charset="0"/>
                <a:cs typeface="Times New Roman" panose="02020603050405020304" pitchFamily="18" charset="0"/>
              </a:rPr>
              <a:t>ребенок, </a:t>
            </a:r>
            <a:r>
              <a:rPr lang="ru-RU" dirty="0" smtClean="0">
                <a:latin typeface="Times New Roman" panose="02020603050405020304" pitchFamily="18" charset="0"/>
                <a:cs typeface="Times New Roman" panose="02020603050405020304" pitchFamily="18" charset="0"/>
              </a:rPr>
              <a:t>учится</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он </a:t>
            </a:r>
            <a:r>
              <a:rPr lang="ru-RU" dirty="0">
                <a:latin typeface="Times New Roman" panose="02020603050405020304" pitchFamily="18" charset="0"/>
                <a:cs typeface="Times New Roman" panose="02020603050405020304" pitchFamily="18" charset="0"/>
              </a:rPr>
              <a:t>неизбежно будет совершать ошибки, но я уже взрослая, и я не должна принимать </a:t>
            </a:r>
            <a:r>
              <a:rPr lang="ru-RU" dirty="0" smtClean="0">
                <a:latin typeface="Times New Roman" panose="02020603050405020304" pitchFamily="18" charset="0"/>
                <a:cs typeface="Times New Roman" panose="02020603050405020304" pitchFamily="18" charset="0"/>
              </a:rPr>
              <a:t>его </a:t>
            </a:r>
            <a:r>
              <a:rPr lang="ru-RU" dirty="0">
                <a:latin typeface="Times New Roman" panose="02020603050405020304" pitchFamily="18" charset="0"/>
                <a:cs typeface="Times New Roman" panose="02020603050405020304" pitchFamily="18" charset="0"/>
              </a:rPr>
              <a:t>ошибки на свой счет. Я делаю глубокий вдох и говорю себе: «Я здесь взрослая, я не буду воспринимать это как личные нападки. Я спокойна, я совершенно спокойна. Я могу с этим справиться».</a:t>
            </a:r>
          </a:p>
          <a:p>
            <a:pPr fontAlgn="base"/>
            <a:r>
              <a:rPr lang="ru-RU" dirty="0">
                <a:latin typeface="Times New Roman" panose="02020603050405020304" pitchFamily="18" charset="0"/>
                <a:cs typeface="Times New Roman" panose="02020603050405020304" pitchFamily="18" charset="0"/>
              </a:rPr>
              <a:t>Потому что если вы будете остро реагировать на поведение ребенка, вы можете только усилить проблему. Поэтому иногда очень важно сделать шаг назад, глубоко вдохнуть и напомнить себе, что вы не идеальны, и вы тоже будете совершать ошибки, и даже если вам нужен перерыв, то ничего страшного, вы сможете разобраться с этим, когда успокоитесь, не нужно чувствовать себя виноватыми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53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628800"/>
            <a:ext cx="8136904" cy="3477875"/>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И наконец, важно помнить о том, что каждый случай проблемного поведения не просто расстраивает нас, он учит нас чему-то полезному. Когда ребенок плохо себя повел, вы можете сказать: «Ага! Этот момент может меня чему-то научить».</a:t>
            </a:r>
          </a:p>
          <a:p>
            <a:pPr fontAlgn="base"/>
            <a:r>
              <a:rPr lang="ru-RU" sz="2000" dirty="0">
                <a:latin typeface="Times New Roman" panose="02020603050405020304" pitchFamily="18" charset="0"/>
                <a:cs typeface="Times New Roman" panose="02020603050405020304" pitchFamily="18" charset="0"/>
              </a:rPr>
              <a:t>Ребенок не пытается расстроить и «довести» вас. Ребенок пытается сообщить вам о какой-то проблеме, которая требует решения. Ребенок пытается показать, что </a:t>
            </a:r>
            <a:r>
              <a:rPr lang="ru-RU" sz="2000" dirty="0" smtClean="0">
                <a:latin typeface="Times New Roman" panose="02020603050405020304" pitchFamily="18" charset="0"/>
                <a:cs typeface="Times New Roman" panose="02020603050405020304" pitchFamily="18" charset="0"/>
              </a:rPr>
              <a:t>он </a:t>
            </a:r>
            <a:r>
              <a:rPr lang="ru-RU" sz="2000" dirty="0">
                <a:latin typeface="Times New Roman" panose="02020603050405020304" pitchFamily="18" charset="0"/>
                <a:cs typeface="Times New Roman" panose="02020603050405020304" pitchFamily="18" charset="0"/>
              </a:rPr>
              <a:t>не знает, как это делается, или чего я от нее хочу. Или ребенок показывает, что </a:t>
            </a:r>
            <a:r>
              <a:rPr lang="ru-RU" sz="2000" dirty="0" smtClean="0">
                <a:latin typeface="Times New Roman" panose="02020603050405020304" pitchFamily="18" charset="0"/>
                <a:cs typeface="Times New Roman" panose="02020603050405020304" pitchFamily="18" charset="0"/>
              </a:rPr>
              <a:t>он </a:t>
            </a:r>
            <a:r>
              <a:rPr lang="ru-RU" sz="2000" dirty="0">
                <a:latin typeface="Times New Roman" panose="02020603050405020304" pitchFamily="18" charset="0"/>
                <a:cs typeface="Times New Roman" panose="02020603050405020304" pitchFamily="18" charset="0"/>
              </a:rPr>
              <a:t>не хочет этого делать. Так что моя задача как родителя, либо научить </a:t>
            </a:r>
            <a:r>
              <a:rPr lang="ru-RU" sz="2000" dirty="0" smtClean="0">
                <a:latin typeface="Times New Roman" panose="02020603050405020304" pitchFamily="18" charset="0"/>
                <a:cs typeface="Times New Roman" panose="02020603050405020304" pitchFamily="18" charset="0"/>
              </a:rPr>
              <a:t>его </a:t>
            </a:r>
            <a:r>
              <a:rPr lang="ru-RU" sz="2000" dirty="0">
                <a:latin typeface="Times New Roman" panose="02020603050405020304" pitchFamily="18" charset="0"/>
                <a:cs typeface="Times New Roman" panose="02020603050405020304" pitchFamily="18" charset="0"/>
              </a:rPr>
              <a:t>это делать, либо гарантировать, что </a:t>
            </a:r>
            <a:r>
              <a:rPr lang="ru-RU" sz="2000" dirty="0" smtClean="0">
                <a:latin typeface="Times New Roman" panose="02020603050405020304" pitchFamily="18" charset="0"/>
                <a:cs typeface="Times New Roman" panose="02020603050405020304" pitchFamily="18" charset="0"/>
              </a:rPr>
              <a:t>он </a:t>
            </a:r>
            <a:r>
              <a:rPr lang="ru-RU" sz="2000" dirty="0">
                <a:latin typeface="Times New Roman" panose="02020603050405020304" pitchFamily="18" charset="0"/>
                <a:cs typeface="Times New Roman" panose="02020603050405020304" pitchFamily="18" charset="0"/>
              </a:rPr>
              <a:t>получит что-то в результате, так что в следующий раз </a:t>
            </a:r>
            <a:r>
              <a:rPr lang="ru-RU" sz="2000" dirty="0" smtClean="0">
                <a:latin typeface="Times New Roman" panose="02020603050405020304" pitchFamily="18" charset="0"/>
                <a:cs typeface="Times New Roman" panose="02020603050405020304" pitchFamily="18" charset="0"/>
              </a:rPr>
              <a:t>он </a:t>
            </a:r>
            <a:r>
              <a:rPr lang="ru-RU" sz="2000" dirty="0">
                <a:latin typeface="Times New Roman" panose="02020603050405020304" pitchFamily="18" charset="0"/>
                <a:cs typeface="Times New Roman" panose="02020603050405020304" pitchFamily="18" charset="0"/>
              </a:rPr>
              <a:t>будет </a:t>
            </a:r>
            <a:r>
              <a:rPr lang="ru-RU" sz="2000" dirty="0" smtClean="0">
                <a:latin typeface="Times New Roman" panose="02020603050405020304" pitchFamily="18" charset="0"/>
                <a:cs typeface="Times New Roman" panose="02020603050405020304" pitchFamily="18" charset="0"/>
              </a:rPr>
              <a:t>мотивирован </a:t>
            </a:r>
            <a:r>
              <a:rPr lang="ru-RU" sz="2000" dirty="0">
                <a:latin typeface="Times New Roman" panose="02020603050405020304" pitchFamily="18" charset="0"/>
                <a:cs typeface="Times New Roman" panose="02020603050405020304" pitchFamily="18" charset="0"/>
              </a:rPr>
              <a:t>выполнить это задание</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98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24744"/>
            <a:ext cx="7992888" cy="4093428"/>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Так что да, иногда нужно отойти в сторону подумать: «Хорошо, о чем говорит это поведение? Какому навыку мне нужно учить ребенка?» Это не значит, что у меня плохой ребенок, это не значит, что я плохая мать, это просто момент, который сообщает о проблеме, требующей решения. И мы оба можем использовать этот момент, чтобы научиться чему-то новому.</a:t>
            </a:r>
          </a:p>
          <a:p>
            <a:pPr fontAlgn="base"/>
            <a:r>
              <a:rPr lang="ru-RU" sz="2000" dirty="0">
                <a:latin typeface="Times New Roman" panose="02020603050405020304" pitchFamily="18" charset="0"/>
                <a:cs typeface="Times New Roman" panose="02020603050405020304" pitchFamily="18" charset="0"/>
              </a:rPr>
              <a:t>И очень важно разделять то, что мы, как родители, можем контролировать, а что нам неподвластно. Я не могу изменить тот факт, что у моего ребенка отцовский характер. Все эти причины, которыми люди пытаются объяснить поведение, мы не в силах изменить. Но мы можем повлиять на те переменные, которые находятся в окружающем мире, и которые влияют на поведение гораздо больше, чем нам кажется.</a:t>
            </a:r>
          </a:p>
        </p:txBody>
      </p:sp>
    </p:spTree>
    <p:extLst>
      <p:ext uri="{BB962C8B-B14F-4D97-AF65-F5344CB8AC3E}">
        <p14:creationId xmlns:p14="http://schemas.microsoft.com/office/powerpoint/2010/main" val="237498766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 name="Shape 20"/>
        <p:cNvGrpSpPr/>
        <p:nvPr/>
      </p:nvGrpSpPr>
      <p:grpSpPr>
        <a:xfrm>
          <a:off x="0" y="0"/>
          <a:ext cx="0" cy="0"/>
          <a:chOff x="0" y="0"/>
          <a:chExt cx="0" cy="0"/>
        </a:xfrm>
      </p:grpSpPr>
      <p:sp>
        <p:nvSpPr>
          <p:cNvPr id="21" name="Google Shape;21;p2"/>
          <p:cNvSpPr/>
          <p:nvPr/>
        </p:nvSpPr>
        <p:spPr>
          <a:xfrm>
            <a:off x="683568" y="727829"/>
            <a:ext cx="76329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 Хочу подчеркнуть, что я собираюсь говорить про «обычные» поведенческие проблемы, с которыми сталкиваются родители. </a:t>
            </a:r>
            <a:endParaRPr/>
          </a:p>
        </p:txBody>
      </p:sp>
      <p:sp>
        <p:nvSpPr>
          <p:cNvPr id="22" name="Google Shape;22;p2"/>
          <p:cNvSpPr/>
          <p:nvPr/>
        </p:nvSpPr>
        <p:spPr>
          <a:xfrm>
            <a:off x="683568" y="1412777"/>
            <a:ext cx="7704900" cy="2031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Первое, что должны понять родители, это то, что поведение ребенка во многом зависит от их собственного поведения. То, что говорят и делают родители — это почва как для желательного, так и для нежелательного поведения. Когда желательное или нежелательное поведение происходит, немедленная реакция родителей определит, станет ли это поведение происходить чаще или реже в будущем. И это отличные новости для родителей!</a:t>
            </a:r>
            <a:endParaRPr/>
          </a:p>
        </p:txBody>
      </p:sp>
      <p:sp>
        <p:nvSpPr>
          <p:cNvPr id="23" name="Google Shape;23;p2"/>
          <p:cNvSpPr/>
          <p:nvPr/>
        </p:nvSpPr>
        <p:spPr>
          <a:xfrm>
            <a:off x="683575" y="3817550"/>
            <a:ext cx="7848900" cy="2491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Очень часто родители говорят: «Мой ребенок так себя ведет, потому что у него …», «Мой ребенок так себя ведет, потому что у него отцовский характер», и так далее. У всех нас есть склонность объяснять поведение какими-то внутренними причинами, с которыми мы ничего не можем поделать. Однако в реальности очень многие, не все, но очень многие виды человеческого поведения в значительной степени контролируются факторами внешней среды. Так что в большинстве случаев можно изменить поведение, если изменить контекст, в котором оно происходит.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6124" y="1196752"/>
            <a:ext cx="8208912" cy="4093428"/>
          </a:xfrm>
          <a:prstGeom prst="rect">
            <a:avLst/>
          </a:prstGeom>
        </p:spPr>
        <p:txBody>
          <a:bodyPr wrap="square">
            <a:spAutoFit/>
          </a:bodyPr>
          <a:lstStyle/>
          <a:p>
            <a:pPr fontAlgn="base"/>
            <a:r>
              <a:rPr lang="ru-RU" sz="2000" b="1" dirty="0">
                <a:latin typeface="Times New Roman" panose="02020603050405020304" pitchFamily="18" charset="0"/>
                <a:cs typeface="Times New Roman" panose="02020603050405020304" pitchFamily="18" charset="0"/>
              </a:rPr>
              <a:t>Отслеживайте хорошее поведение</a:t>
            </a:r>
          </a:p>
          <a:p>
            <a:pPr fontAlgn="base"/>
            <a:r>
              <a:rPr lang="ru-RU" sz="2000" dirty="0">
                <a:latin typeface="Times New Roman" panose="02020603050405020304" pitchFamily="18" charset="0"/>
                <a:cs typeface="Times New Roman" panose="02020603050405020304" pitchFamily="18" charset="0"/>
              </a:rPr>
              <a:t>Родителям нужно внимательно следить за ребенком и стараться «поймать» его за тем, что он сделал хорошо. Слишком уж просто родителям, когда ребенок хорошо себя ведет, просто сказать себе: «Отлично, ребенок хорошо играет, я могу переключиться на свои дела». </a:t>
            </a:r>
            <a:r>
              <a:rPr lang="ru-RU" sz="2000" dirty="0" smtClean="0">
                <a:latin typeface="Times New Roman" panose="02020603050405020304" pitchFamily="18" charset="0"/>
                <a:cs typeface="Times New Roman" panose="02020603050405020304" pitchFamily="18" charset="0"/>
              </a:rPr>
              <a:t>Поэтому </a:t>
            </a:r>
            <a:r>
              <a:rPr lang="ru-RU" sz="2000" dirty="0">
                <a:latin typeface="Times New Roman" panose="02020603050405020304" pitchFamily="18" charset="0"/>
                <a:cs typeface="Times New Roman" panose="02020603050405020304" pitchFamily="18" charset="0"/>
              </a:rPr>
              <a:t>получается, что когда происходит желательное поведение, на него никто не обращает внимания.</a:t>
            </a:r>
          </a:p>
          <a:p>
            <a:pPr fontAlgn="base"/>
            <a:r>
              <a:rPr lang="ru-RU" sz="2000" dirty="0">
                <a:latin typeface="Times New Roman" panose="02020603050405020304" pitchFamily="18" charset="0"/>
                <a:cs typeface="Times New Roman" panose="02020603050405020304" pitchFamily="18" charset="0"/>
              </a:rPr>
              <a:t>Так что первое, что я рекомендую родителям — это специально выискивать хорошие виды поведения у ребенка, и убедиться, что когда ребенок ведет себя хорошо, вы как-то это отмечаете, хотя бы просто говорите: «Какой ты молодец!» Хвалите ребенка за хорошее поведение, обращайте на него внимание. Убедитесь, что когда ребенок ведет себя хорошо, он что-то за это получает, что такое поведение выгодно для него</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37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956" y="1484784"/>
            <a:ext cx="7776864" cy="3477875"/>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В противном случае, очень часто получается, что когда ребенок ведет себя хорошо, его все игнорируют, но когда он начинает баловаться и делать что-то неправильное, родители тут же подбегают к нему: «Что ты делаешь? Просила же не баловаться! И получается, что для того, чтобы получить родительское внимание, заставить маму вернуться в комнату, ребенку нужно опять вести себя плохо. И это ловушка, угодить в которую проще простого.</a:t>
            </a:r>
          </a:p>
          <a:p>
            <a:pPr fontAlgn="base"/>
            <a:r>
              <a:rPr lang="ru-RU" sz="2000" dirty="0">
                <a:latin typeface="Times New Roman" panose="02020603050405020304" pitchFamily="18" charset="0"/>
                <a:cs typeface="Times New Roman" panose="02020603050405020304" pitchFamily="18" charset="0"/>
              </a:rPr>
              <a:t>Поэтому важно развивать у себя такую привычку — осознавать, как сейчас ведет себя ребенок, «отлавливать» его хорошее поведение, обращать на него внимание и как можно чаще хвалить или иначе его поощрять.</a:t>
            </a:r>
          </a:p>
        </p:txBody>
      </p:sp>
    </p:spTree>
    <p:extLst>
      <p:ext uri="{BB962C8B-B14F-4D97-AF65-F5344CB8AC3E}">
        <p14:creationId xmlns:p14="http://schemas.microsoft.com/office/powerpoint/2010/main" val="49219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179" y="1556792"/>
            <a:ext cx="8280920" cy="3170099"/>
          </a:xfrm>
          <a:prstGeom prst="rect">
            <a:avLst/>
          </a:prstGeom>
        </p:spPr>
        <p:txBody>
          <a:bodyPr wrap="square">
            <a:spAutoFit/>
          </a:bodyPr>
          <a:lstStyle/>
          <a:p>
            <a:pPr fontAlgn="base"/>
            <a:r>
              <a:rPr lang="ru-RU" sz="2000" b="1" dirty="0">
                <a:latin typeface="Times New Roman" panose="02020603050405020304" pitchFamily="18" charset="0"/>
                <a:cs typeface="Times New Roman" panose="02020603050405020304" pitchFamily="18" charset="0"/>
              </a:rPr>
              <a:t>В случае проблемного поведения подумайте о его причинах</a:t>
            </a:r>
          </a:p>
          <a:p>
            <a:pPr fontAlgn="base"/>
            <a:r>
              <a:rPr lang="ru-RU" sz="2000" dirty="0">
                <a:latin typeface="Times New Roman" panose="02020603050405020304" pitchFamily="18" charset="0"/>
                <a:cs typeface="Times New Roman" panose="02020603050405020304" pitchFamily="18" charset="0"/>
              </a:rPr>
              <a:t>Если нежелательное поведение все-таки происходит, подумайте, что именно получает ребенок в результате. Обязательно есть что-то, что делает это поведение выгодным для ребенка. Это может быть ваше внимание, как в ранее приведенном примере. Это может быть специфическая реакция взрослого или другого ребенка, которую он хочет вызвать. Может быть, у него забрали игрушку и он скандалит, потому что хочет получить игрушку обратно? Или он кричит, потому что вы попросили его сделать то, что он не хочет делать? Попробуйте определить, что он пытается получить таким образом</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79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0554" y="1052736"/>
            <a:ext cx="7848872" cy="4093428"/>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Если же вам это удалось, то, по возможности, старайтесь сделать так, чтобы это поведение не приводило к нужным ребенку последствиям. Например, если ребенок скандалит, чтобы получить игрушку, убедитесь, что он эту игрушку не получит. Вместо этого подождите, пока поведение не прекратится. Когда ребенок успокоился, подскажите ему более уместное поведение, например, он может сказать: «Дай машинку, пожалуйста». Проследите, что ребенок получит игрушку только в ответ на социально приемлемое поведение, не в ответ на крики.</a:t>
            </a:r>
          </a:p>
          <a:p>
            <a:pPr fontAlgn="base"/>
            <a:r>
              <a:rPr lang="ru-RU" sz="2000" dirty="0">
                <a:latin typeface="Times New Roman" panose="02020603050405020304" pitchFamily="18" charset="0"/>
                <a:cs typeface="Times New Roman" panose="02020603050405020304" pitchFamily="18" charset="0"/>
              </a:rPr>
              <a:t>Я понимаю, что это не всегда возможно, но все же постарайтесь. И если у вас получится, вы увидите, что ребенок переходит на желательное поведение, потому что оно работает, а от проблемного поведения больше нет никакой пользы.</a:t>
            </a:r>
          </a:p>
        </p:txBody>
      </p:sp>
    </p:spTree>
    <p:extLst>
      <p:ext uri="{BB962C8B-B14F-4D97-AF65-F5344CB8AC3E}">
        <p14:creationId xmlns:p14="http://schemas.microsoft.com/office/powerpoint/2010/main" val="354622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410575"/>
            <a:ext cx="8352928" cy="3416320"/>
          </a:xfrm>
          <a:prstGeom prst="rect">
            <a:avLst/>
          </a:prstGeom>
        </p:spPr>
        <p:txBody>
          <a:bodyPr wrap="square">
            <a:spAutoFit/>
          </a:bodyPr>
          <a:lstStyle/>
          <a:p>
            <a:pPr fontAlgn="base"/>
            <a:r>
              <a:rPr lang="ru-RU" b="1" dirty="0">
                <a:latin typeface="Times New Roman" panose="02020603050405020304" pitchFamily="18" charset="0"/>
                <a:cs typeface="Times New Roman" panose="02020603050405020304" pitchFamily="18" charset="0"/>
              </a:rPr>
              <a:t>Специально планируйте ситуации, в которых ребенок сможет потренироваться в желательном поведении</a:t>
            </a:r>
          </a:p>
          <a:p>
            <a:pPr fontAlgn="base"/>
            <a:r>
              <a:rPr lang="ru-RU" dirty="0">
                <a:latin typeface="Times New Roman" panose="02020603050405020304" pitchFamily="18" charset="0"/>
                <a:cs typeface="Times New Roman" panose="02020603050405020304" pitchFamily="18" charset="0"/>
              </a:rPr>
              <a:t>Очень часто, особенно если у ребенка есть особенности развития, родители начинают «предугадывать» его желания и потребности. Например: «О, за обедом он обязательно захочет выпить сока. Нужно поставить сок на стол. Ой, а сок у него почти закончился, нужно налить </a:t>
            </a:r>
            <a:r>
              <a:rPr lang="ru-RU" dirty="0" smtClean="0">
                <a:latin typeface="Times New Roman" panose="02020603050405020304" pitchFamily="18" charset="0"/>
                <a:cs typeface="Times New Roman" panose="02020603050405020304" pitchFamily="18" charset="0"/>
              </a:rPr>
              <a:t>еще». Проблема </a:t>
            </a:r>
            <a:r>
              <a:rPr lang="ru-RU" dirty="0">
                <a:latin typeface="Times New Roman" panose="02020603050405020304" pitchFamily="18" charset="0"/>
                <a:cs typeface="Times New Roman" panose="02020603050405020304" pitchFamily="18" charset="0"/>
              </a:rPr>
              <a:t>в том, что когда вы предугадываете желания ребенка, и ему не приходится ничего просить, вы не даете ребенку возможности потренироваться в хорошем поведении.</a:t>
            </a:r>
          </a:p>
          <a:p>
            <a:pPr fontAlgn="base"/>
            <a:r>
              <a:rPr lang="ru-RU" dirty="0">
                <a:latin typeface="Times New Roman" panose="02020603050405020304" pitchFamily="18" charset="0"/>
                <a:cs typeface="Times New Roman" panose="02020603050405020304" pitchFamily="18" charset="0"/>
              </a:rPr>
              <a:t>Я призываю постараться как можно чаще создавать ситуации, в которых ребенок сможет проявлять желательные навыки. Подсказывайте ему, учите его. В каких-то ситуациях можно подсказать ребенку использовать уже имеющийся навык, в других нужно учить ребенка новому. </a:t>
            </a:r>
          </a:p>
        </p:txBody>
      </p:sp>
    </p:spTree>
    <p:extLst>
      <p:ext uri="{BB962C8B-B14F-4D97-AF65-F5344CB8AC3E}">
        <p14:creationId xmlns:p14="http://schemas.microsoft.com/office/powerpoint/2010/main" val="49826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5811" y="1124744"/>
            <a:ext cx="8136904" cy="4247317"/>
          </a:xfrm>
          <a:prstGeom prst="rect">
            <a:avLst/>
          </a:prstGeom>
        </p:spPr>
        <p:txBody>
          <a:bodyPr wrap="square">
            <a:spAutoFit/>
          </a:bodyPr>
          <a:lstStyle/>
          <a:p>
            <a:pPr fontAlgn="base"/>
            <a:r>
              <a:rPr lang="ru-RU" b="1" dirty="0">
                <a:latin typeface="Times New Roman" panose="02020603050405020304" pitchFamily="18" charset="0"/>
                <a:cs typeface="Times New Roman" panose="02020603050405020304" pitchFamily="18" charset="0"/>
              </a:rPr>
              <a:t>Сделайте свои ожидания предельно конкретными и понятными</a:t>
            </a:r>
          </a:p>
          <a:p>
            <a:pPr fontAlgn="base"/>
            <a:r>
              <a:rPr lang="ru-RU" dirty="0">
                <a:latin typeface="Times New Roman" panose="02020603050405020304" pitchFamily="18" charset="0"/>
                <a:cs typeface="Times New Roman" panose="02020603050405020304" pitchFamily="18" charset="0"/>
              </a:rPr>
              <a:t>Еще одна очень важная стратегия — делить каждую задачу ребенка на маленькие и четкие шаги. Есть пара ошибок, которые я очень часто наблюдаю у родителей, и одна из таких ошибок — неясные и абстрактные требования.</a:t>
            </a:r>
          </a:p>
          <a:p>
            <a:pPr fontAlgn="base"/>
            <a:r>
              <a:rPr lang="ru-RU" dirty="0">
                <a:latin typeface="Times New Roman" panose="02020603050405020304" pitchFamily="18" charset="0"/>
                <a:cs typeface="Times New Roman" panose="02020603050405020304" pitchFamily="18" charset="0"/>
              </a:rPr>
              <a:t>Например, если </a:t>
            </a:r>
            <a:r>
              <a:rPr lang="ru-RU" dirty="0" smtClean="0">
                <a:latin typeface="Times New Roman" panose="02020603050405020304" pitchFamily="18" charset="0"/>
                <a:cs typeface="Times New Roman" panose="02020603050405020304" pitchFamily="18" charset="0"/>
              </a:rPr>
              <a:t>говорить ребёнку: </a:t>
            </a:r>
            <a:r>
              <a:rPr lang="ru-RU" dirty="0">
                <a:latin typeface="Times New Roman" panose="02020603050405020304" pitchFamily="18" charset="0"/>
                <a:cs typeface="Times New Roman" panose="02020603050405020304" pitchFamily="18" charset="0"/>
              </a:rPr>
              <a:t>«Уберись в своей комнате», для меня эта фраза может значить одно, а для </a:t>
            </a:r>
            <a:r>
              <a:rPr lang="ru-RU" dirty="0" smtClean="0">
                <a:latin typeface="Times New Roman" panose="02020603050405020304" pitchFamily="18" charset="0"/>
                <a:cs typeface="Times New Roman" panose="02020603050405020304" pitchFamily="18" charset="0"/>
              </a:rPr>
              <a:t>него </a:t>
            </a:r>
            <a:r>
              <a:rPr lang="ru-RU" dirty="0">
                <a:latin typeface="Times New Roman" panose="02020603050405020304" pitchFamily="18" charset="0"/>
                <a:cs typeface="Times New Roman" panose="02020603050405020304" pitchFamily="18" charset="0"/>
              </a:rPr>
              <a:t>нечто совершенно другое. Мои критерии чистой комнаты, и </a:t>
            </a:r>
            <a:r>
              <a:rPr lang="ru-RU" dirty="0" smtClean="0">
                <a:latin typeface="Times New Roman" panose="02020603050405020304" pitchFamily="18" charset="0"/>
                <a:cs typeface="Times New Roman" panose="02020603050405020304" pitchFamily="18" charset="0"/>
              </a:rPr>
              <a:t>его </a:t>
            </a:r>
            <a:r>
              <a:rPr lang="ru-RU" dirty="0">
                <a:latin typeface="Times New Roman" panose="02020603050405020304" pitchFamily="18" charset="0"/>
                <a:cs typeface="Times New Roman" panose="02020603050405020304" pitchFamily="18" charset="0"/>
              </a:rPr>
              <a:t>критерии совсем не обязательно будут совпадать. Иногда для </a:t>
            </a:r>
            <a:r>
              <a:rPr lang="ru-RU" dirty="0" smtClean="0">
                <a:latin typeface="Times New Roman" panose="02020603050405020304" pitchFamily="18" charset="0"/>
                <a:cs typeface="Times New Roman" panose="02020603050405020304" pitchFamily="18" charset="0"/>
              </a:rPr>
              <a:t>него </a:t>
            </a:r>
            <a:r>
              <a:rPr lang="ru-RU" dirty="0">
                <a:latin typeface="Times New Roman" panose="02020603050405020304" pitchFamily="18" charset="0"/>
                <a:cs typeface="Times New Roman" panose="02020603050405020304" pitchFamily="18" charset="0"/>
              </a:rPr>
              <a:t>это значит: «Собрать все вещи, которые валяются в комнате, запихнуть их в шкаф и закрыть дверь». И мне может показаться, что комната выглядит неплохо, но только до того момента, когда я открою шкаф, и на меня вывалится куча вещей.</a:t>
            </a:r>
          </a:p>
          <a:p>
            <a:pPr fontAlgn="base"/>
            <a:r>
              <a:rPr lang="ru-RU" dirty="0">
                <a:latin typeface="Times New Roman" panose="02020603050405020304" pitchFamily="18" charset="0"/>
                <a:cs typeface="Times New Roman" panose="02020603050405020304" pitchFamily="18" charset="0"/>
              </a:rPr>
              <a:t>Более конкретная инструкция, в данном случае, прозвучит примерно так: «Собери всю одежду, которая валяется в комнате, повесь ее в шкаф на вешалки или сложи и убери в ящик для белья». Таким образом, мои ожидания становятся гораздо более понятными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74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3145" y="1628800"/>
            <a:ext cx="8136904" cy="2862322"/>
          </a:xfrm>
          <a:prstGeom prst="rect">
            <a:avLst/>
          </a:prstGeom>
        </p:spPr>
        <p:txBody>
          <a:bodyPr wrap="square">
            <a:spAutoFit/>
          </a:bodyPr>
          <a:lstStyle/>
          <a:p>
            <a:pPr fontAlgn="base"/>
            <a:r>
              <a:rPr lang="ru-RU" sz="2000" dirty="0">
                <a:latin typeface="Times New Roman" panose="02020603050405020304" pitchFamily="18" charset="0"/>
                <a:cs typeface="Times New Roman" panose="02020603050405020304" pitchFamily="18" charset="0"/>
              </a:rPr>
              <a:t>Другой момент, на который важно обратить внимание — задачу нужно делить на простые и конкретные шаги, с каждым из которых можно легко справиться. Так что я могу сказать: «Подними вот эту одежду и повесь ее в шкаф». После того, как это будет сделано, я, в первую очередь, должна буду похвалить </a:t>
            </a:r>
            <a:r>
              <a:rPr lang="ru-RU" sz="2000" dirty="0" smtClean="0">
                <a:latin typeface="Times New Roman" panose="02020603050405020304" pitchFamily="18" charset="0"/>
                <a:cs typeface="Times New Roman" panose="02020603050405020304" pitchFamily="18" charset="0"/>
              </a:rPr>
              <a:t>его </a:t>
            </a:r>
            <a:r>
              <a:rPr lang="ru-RU" sz="2000" dirty="0">
                <a:latin typeface="Times New Roman" panose="02020603050405020304" pitchFamily="18" charset="0"/>
                <a:cs typeface="Times New Roman" panose="02020603050405020304" pitchFamily="18" charset="0"/>
              </a:rPr>
              <a:t>(мы помним — важно акцентировать хорошее поведение): «Просто замечательно, огромное тебе спасибо!» Потом я могу сказать: «Часть работы сделана, теперь давай поднимем вот эту одежду и уберем ее в ящик» или «Давай сложим вот эти игрушки в контейнер</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557557"/>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