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7" r:id="rId1"/>
  </p:sldMasterIdLst>
  <p:notesMasterIdLst>
    <p:notesMasterId r:id="rId17"/>
  </p:notesMasterIdLst>
  <p:sldIdLst>
    <p:sldId id="256" r:id="rId2"/>
    <p:sldId id="257" r:id="rId3"/>
    <p:sldId id="274" r:id="rId4"/>
    <p:sldId id="258" r:id="rId5"/>
    <p:sldId id="262" r:id="rId6"/>
    <p:sldId id="261" r:id="rId7"/>
    <p:sldId id="263" r:id="rId8"/>
    <p:sldId id="260" r:id="rId9"/>
    <p:sldId id="267" r:id="rId10"/>
    <p:sldId id="268" r:id="rId11"/>
    <p:sldId id="270" r:id="rId12"/>
    <p:sldId id="271" r:id="rId13"/>
    <p:sldId id="272" r:id="rId14"/>
    <p:sldId id="273" r:id="rId15"/>
    <p:sldId id="264" r:id="rId16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0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F639E8-8D0D-4966-8060-A60818248464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900"/>
            <a:ext cx="5486400" cy="3916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B7B2D4-F301-4452-A0C0-945016CE5B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939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7B2D4-F301-4452-A0C0-945016CE5BF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162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870F9-1AA4-45F9-91F2-2FAF6927B2B0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055E8-7C79-46E0-A50D-28E658D824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03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870F9-1AA4-45F9-91F2-2FAF6927B2B0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055E8-7C79-46E0-A50D-28E658D824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085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870F9-1AA4-45F9-91F2-2FAF6927B2B0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055E8-7C79-46E0-A50D-28E658D824F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88350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870F9-1AA4-45F9-91F2-2FAF6927B2B0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055E8-7C79-46E0-A50D-28E658D824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039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870F9-1AA4-45F9-91F2-2FAF6927B2B0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055E8-7C79-46E0-A50D-28E658D824F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537610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870F9-1AA4-45F9-91F2-2FAF6927B2B0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055E8-7C79-46E0-A50D-28E658D824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0323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870F9-1AA4-45F9-91F2-2FAF6927B2B0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055E8-7C79-46E0-A50D-28E658D824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879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870F9-1AA4-45F9-91F2-2FAF6927B2B0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055E8-7C79-46E0-A50D-28E658D824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992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870F9-1AA4-45F9-91F2-2FAF6927B2B0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055E8-7C79-46E0-A50D-28E658D824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162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870F9-1AA4-45F9-91F2-2FAF6927B2B0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055E8-7C79-46E0-A50D-28E658D824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0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870F9-1AA4-45F9-91F2-2FAF6927B2B0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055E8-7C79-46E0-A50D-28E658D824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315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870F9-1AA4-45F9-91F2-2FAF6927B2B0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055E8-7C79-46E0-A50D-28E658D824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342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870F9-1AA4-45F9-91F2-2FAF6927B2B0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055E8-7C79-46E0-A50D-28E658D824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858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870F9-1AA4-45F9-91F2-2FAF6927B2B0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055E8-7C79-46E0-A50D-28E658D824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758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870F9-1AA4-45F9-91F2-2FAF6927B2B0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055E8-7C79-46E0-A50D-28E658D824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693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870F9-1AA4-45F9-91F2-2FAF6927B2B0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055E8-7C79-46E0-A50D-28E658D824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803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870F9-1AA4-45F9-91F2-2FAF6927B2B0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0D055E8-7C79-46E0-A50D-28E658D824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50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  <p:sldLayoutId id="2147483850" r:id="rId13"/>
    <p:sldLayoutId id="2147483851" r:id="rId14"/>
    <p:sldLayoutId id="2147483852" r:id="rId15"/>
    <p:sldLayoutId id="214748385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4.jp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jp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11977" y="70077"/>
            <a:ext cx="5765074" cy="2387600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ru-RU" dirty="0" smtClean="0"/>
              <a:t>МАЛЕНЬКИЕ</a:t>
            </a:r>
            <a:br>
              <a:rPr lang="ru-RU" dirty="0" smtClean="0"/>
            </a:br>
            <a:r>
              <a:rPr lang="ru-RU" dirty="0" smtClean="0"/>
              <a:t> КРАСАВИЦЫ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66578" y="3403679"/>
            <a:ext cx="2638698" cy="1150097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ПЕТРОВА МАРГАРИТА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 2 «В» КЛАСС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РУКОВОДИТЕЛЬ: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ПЕТРОВА Т.А.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537" y="2534193"/>
            <a:ext cx="2629989" cy="35683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10"/>
          <a:stretch/>
        </p:blipFill>
        <p:spPr>
          <a:xfrm>
            <a:off x="2211977" y="2534192"/>
            <a:ext cx="2253686" cy="35683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2" t="24743" r="45200" b="11866"/>
          <a:stretch/>
        </p:blipFill>
        <p:spPr>
          <a:xfrm>
            <a:off x="1576252" y="262772"/>
            <a:ext cx="2272937" cy="226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71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25" y="763789"/>
            <a:ext cx="2725783" cy="21559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668" y="535795"/>
            <a:ext cx="1787979" cy="23839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647" y="535795"/>
            <a:ext cx="1787979" cy="23839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2" t="9860" r="23346" b="42817"/>
          <a:stretch/>
        </p:blipFill>
        <p:spPr>
          <a:xfrm>
            <a:off x="3594188" y="3398256"/>
            <a:ext cx="2316480" cy="29260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01923" y="374469"/>
            <a:ext cx="2392405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00" dirty="0" smtClean="0"/>
              <a:t>Самой первой вылупилась бабочка </a:t>
            </a:r>
            <a:r>
              <a:rPr lang="ru-RU" sz="1500" dirty="0" err="1" smtClean="0"/>
              <a:t>Хризип</a:t>
            </a:r>
            <a:r>
              <a:rPr lang="ru-RU" sz="1500" dirty="0" smtClean="0"/>
              <a:t>. Появилась она на следующий день, после того, как попала домой. Но, к сожалению крылья у нее не раскрылись до конца. Наверно, потому, что мы не успели её подвесить на палочку. Вывелась она </a:t>
            </a:r>
            <a:r>
              <a:rPr lang="ru-RU" sz="1500" dirty="0" smtClean="0"/>
              <a:t>8 </a:t>
            </a:r>
            <a:r>
              <a:rPr lang="ru-RU" sz="1500" dirty="0" smtClean="0"/>
              <a:t>октября в 16 ч. 15 м.</a:t>
            </a:r>
            <a:endParaRPr lang="ru-RU" sz="1500" dirty="0"/>
          </a:p>
        </p:txBody>
      </p:sp>
      <p:sp>
        <p:nvSpPr>
          <p:cNvPr id="11" name="TextBox 10"/>
          <p:cNvSpPr txBox="1"/>
          <p:nvPr/>
        </p:nvSpPr>
        <p:spPr>
          <a:xfrm>
            <a:off x="635725" y="3117669"/>
            <a:ext cx="272578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Питалась бабочка нектаром с медом и соком апельсина, как и все другие. Мне было её очень жалко, но она была самой сильной. Характер у неё был спокойный и ела она лучше всех. А так как не могла летать, хотя все время и старалась расправить крылья, она очень много ходила по марле.</a:t>
            </a:r>
            <a:endParaRPr lang="ru-RU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6143348" y="3000349"/>
            <a:ext cx="280416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00" dirty="0" smtClean="0"/>
              <a:t>А еще она была ручная и любила сидеть у меня на пальцах. Перед рождением кокон бабочки почернел, но сколько дней бабочка была в стадии кокона не известно, так как при покупке коконов мы с бабушкой не спросили из возраст.</a:t>
            </a:r>
          </a:p>
          <a:p>
            <a:pPr algn="just"/>
            <a:r>
              <a:rPr lang="ru-RU" sz="1500" dirty="0" smtClean="0"/>
              <a:t>Прожила эта бабочка дольше всех. Умерла через 10 дней, 18 октября г. А еще я назвала её </a:t>
            </a:r>
            <a:r>
              <a:rPr lang="ru-RU" sz="1500" dirty="0" err="1" smtClean="0"/>
              <a:t>апельсинкой</a:t>
            </a:r>
            <a:r>
              <a:rPr lang="ru-RU" sz="1500" dirty="0" smtClean="0"/>
              <a:t>, потому, что жёлтая.</a:t>
            </a:r>
            <a:endParaRPr lang="ru-RU" sz="1500" dirty="0"/>
          </a:p>
        </p:txBody>
      </p:sp>
      <p:sp>
        <p:nvSpPr>
          <p:cNvPr id="14" name="TextBox 13"/>
          <p:cNvSpPr txBox="1"/>
          <p:nvPr/>
        </p:nvSpPr>
        <p:spPr>
          <a:xfrm>
            <a:off x="722811" y="235131"/>
            <a:ext cx="2638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ХРИЗИП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50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356817" y="374469"/>
            <a:ext cx="239240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00" dirty="0" smtClean="0"/>
              <a:t>На следующий день, после появления бабочки </a:t>
            </a:r>
            <a:r>
              <a:rPr lang="ru-RU" sz="1500" dirty="0" err="1" smtClean="0"/>
              <a:t>Хризип</a:t>
            </a:r>
            <a:r>
              <a:rPr lang="ru-RU" sz="1500" dirty="0" smtClean="0"/>
              <a:t>, 9 </a:t>
            </a:r>
            <a:r>
              <a:rPr lang="ru-RU" sz="1500" dirty="0" smtClean="0"/>
              <a:t>октября в 9 ч. 30 мин., появилась вторая бабочка – БОЛИНА. Кокон этой бабочки был не обычный, как будто с шипами, очень на ёжика похожий.</a:t>
            </a:r>
            <a:endParaRPr lang="ru-RU" sz="1500" dirty="0"/>
          </a:p>
        </p:txBody>
      </p:sp>
      <p:sp>
        <p:nvSpPr>
          <p:cNvPr id="11" name="TextBox 10"/>
          <p:cNvSpPr txBox="1"/>
          <p:nvPr/>
        </p:nvSpPr>
        <p:spPr>
          <a:xfrm>
            <a:off x="631034" y="3602243"/>
            <a:ext cx="272578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Питалась бабочка так же нектаром с медом и соком апельсина. Характер у неё был спокойный. Она не улетала с рук и с удовольствием ела, сидя на моем пальце. А еще я сажала её себе на нос и она своими лапками щекотала мне его.</a:t>
            </a:r>
            <a:endParaRPr lang="ru-RU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6470468" y="3102105"/>
            <a:ext cx="280416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00" dirty="0" smtClean="0"/>
              <a:t>Эта бабочка не крупная, где-то 6-8 см в размахе. Если смотреть на неё не солнце, то можно увидеть, как её крылья переливаются фиолетовыми бликами.</a:t>
            </a:r>
          </a:p>
          <a:p>
            <a:pPr algn="just"/>
            <a:r>
              <a:rPr lang="ru-RU" sz="1500" dirty="0" smtClean="0"/>
              <a:t>Прожила эта бабочка 9 дней, умерла 18 октября. Как я узнала из интернета, живет эта бабочка не дольше 2-х недель, значит условия для неё были нормальные, но видимо недостаточно тепло. Обитает в Азии, Индии, </a:t>
            </a:r>
            <a:r>
              <a:rPr lang="ru-RU" sz="1500" dirty="0" err="1" smtClean="0"/>
              <a:t>Тайланде</a:t>
            </a:r>
            <a:r>
              <a:rPr lang="ru-RU" sz="1500" dirty="0" smtClean="0"/>
              <a:t>, где тепло.</a:t>
            </a:r>
            <a:endParaRPr lang="ru-RU" sz="1500" dirty="0"/>
          </a:p>
        </p:txBody>
      </p:sp>
      <p:sp>
        <p:nvSpPr>
          <p:cNvPr id="14" name="TextBox 13"/>
          <p:cNvSpPr txBox="1"/>
          <p:nvPr/>
        </p:nvSpPr>
        <p:spPr>
          <a:xfrm>
            <a:off x="722811" y="235131"/>
            <a:ext cx="2638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БОЛИНА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2" r="13802"/>
          <a:stretch/>
        </p:blipFill>
        <p:spPr>
          <a:xfrm>
            <a:off x="5834743" y="374469"/>
            <a:ext cx="3596641" cy="25516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7" t="31364" r="29682" b="15048"/>
          <a:stretch/>
        </p:blipFill>
        <p:spPr>
          <a:xfrm>
            <a:off x="1017338" y="604463"/>
            <a:ext cx="2044952" cy="287899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796" y="3013070"/>
            <a:ext cx="2799669" cy="373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5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356817" y="604463"/>
            <a:ext cx="2001811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00" dirty="0" smtClean="0"/>
              <a:t>На следующий день, 10 октября в 6 ч. утра, после появления бабочки </a:t>
            </a:r>
            <a:r>
              <a:rPr lang="ru-RU" sz="1500" dirty="0" err="1" smtClean="0"/>
              <a:t>Болина</a:t>
            </a:r>
            <a:r>
              <a:rPr lang="ru-RU" sz="1500" dirty="0" smtClean="0"/>
              <a:t>, появилась третья бабочка – ДЕМОЛЕЙ. Куколка бабочки бледно-зеленая, небольшая, где-то 4-5 см.</a:t>
            </a:r>
            <a:endParaRPr lang="ru-RU" sz="1500" dirty="0"/>
          </a:p>
        </p:txBody>
      </p:sp>
      <p:sp>
        <p:nvSpPr>
          <p:cNvPr id="11" name="TextBox 10"/>
          <p:cNvSpPr txBox="1"/>
          <p:nvPr/>
        </p:nvSpPr>
        <p:spPr>
          <a:xfrm>
            <a:off x="631034" y="3602243"/>
            <a:ext cx="272578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Это была самая активная и неспокойная бабочка. Её нельзя было выпускать полетать, так как она начинала биться обо все подряд. Кормить её тоже было тяжело, так как она не сидела на руках и все время пыталась улететь. Она падала в блюдце с нектаром, мочила крылья и прилипала к полу.</a:t>
            </a:r>
            <a:endParaRPr lang="ru-RU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6472923" y="3283131"/>
            <a:ext cx="280416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00" dirty="0" smtClean="0"/>
              <a:t>Бабочка самая крупная, в размахе крыльев примерно 10 см.</a:t>
            </a:r>
            <a:r>
              <a:rPr lang="ru-RU" sz="1500" dirty="0"/>
              <a:t> </a:t>
            </a:r>
            <a:r>
              <a:rPr lang="ru-RU" sz="1500" dirty="0" smtClean="0"/>
              <a:t>Прожила бабочка 3 дня, хотя в интернете написано время жизни 8 дней. </a:t>
            </a:r>
            <a:r>
              <a:rPr lang="ru-RU" sz="1500" dirty="0" smtClean="0"/>
              <a:t>Ухаживать за этой бабочкой было сложнее всего. Прожила </a:t>
            </a:r>
            <a:r>
              <a:rPr lang="ru-RU" sz="1500" dirty="0" smtClean="0"/>
              <a:t>так мало, потому, что не хватило питания: сама не ела, а кормить не получалось.</a:t>
            </a:r>
            <a:endParaRPr lang="ru-RU" sz="1500" dirty="0"/>
          </a:p>
        </p:txBody>
      </p:sp>
      <p:sp>
        <p:nvSpPr>
          <p:cNvPr id="14" name="TextBox 13"/>
          <p:cNvSpPr txBox="1"/>
          <p:nvPr/>
        </p:nvSpPr>
        <p:spPr>
          <a:xfrm>
            <a:off x="722811" y="235131"/>
            <a:ext cx="2638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ДЕМОЛЕЙ (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демолеус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365" y="243841"/>
            <a:ext cx="2135778" cy="28477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9" t="23581" r="-374"/>
          <a:stretch/>
        </p:blipFill>
        <p:spPr>
          <a:xfrm>
            <a:off x="5454557" y="243841"/>
            <a:ext cx="2456808" cy="28477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7" t="54095" r="46374"/>
          <a:stretch/>
        </p:blipFill>
        <p:spPr>
          <a:xfrm>
            <a:off x="631034" y="604463"/>
            <a:ext cx="2270363" cy="24870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" t="9524" r="14275" b="30032"/>
          <a:stretch/>
        </p:blipFill>
        <p:spPr>
          <a:xfrm>
            <a:off x="3385505" y="3723657"/>
            <a:ext cx="2980894" cy="280416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385505" y="3283131"/>
            <a:ext cx="2980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Сравнение бабочек </a:t>
            </a:r>
            <a:r>
              <a:rPr lang="ru-RU" sz="1400" dirty="0" err="1" smtClean="0"/>
              <a:t>болина</a:t>
            </a:r>
            <a:r>
              <a:rPr lang="ru-RU" sz="1400" dirty="0" smtClean="0"/>
              <a:t> (маленькая) и </a:t>
            </a:r>
            <a:r>
              <a:rPr lang="ru-RU" sz="1400" dirty="0" err="1" smtClean="0"/>
              <a:t>демолей</a:t>
            </a:r>
            <a:r>
              <a:rPr lang="ru-RU" sz="1400" dirty="0" smtClean="0"/>
              <a:t> (больше)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09161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571675" y="604463"/>
            <a:ext cx="2608554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00" dirty="0" smtClean="0"/>
              <a:t>11 октября в 9 ч. утра, появилась четвертая бабочка – ПОЛИТ. Куколка бабочки зеленая, небольшая, где-то 4-5 см. Как и все предыдущие </a:t>
            </a:r>
            <a:r>
              <a:rPr lang="ru-RU" sz="1500" dirty="0" smtClean="0"/>
              <a:t>куколки</a:t>
            </a:r>
            <a:r>
              <a:rPr lang="ru-RU" sz="1500" dirty="0" smtClean="0"/>
              <a:t>, за день до появления бабочки начала чернеть снизу и полностью потемнела за несколько часов до появления.</a:t>
            </a:r>
            <a:endParaRPr lang="ru-RU" sz="1500" dirty="0"/>
          </a:p>
        </p:txBody>
      </p:sp>
      <p:sp>
        <p:nvSpPr>
          <p:cNvPr id="11" name="TextBox 10"/>
          <p:cNvSpPr txBox="1"/>
          <p:nvPr/>
        </p:nvSpPr>
        <p:spPr>
          <a:xfrm>
            <a:off x="631034" y="3602243"/>
            <a:ext cx="272578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Самая красивая бабочка. Крупная, яркая, с красными и белыми пятнами на крыльях. В меру активная, на руки давалась, кормилась нормально. Очень любила летать, но можно было на несколько секунд посадить на нос.</a:t>
            </a:r>
            <a:endParaRPr lang="ru-RU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6472923" y="3283131"/>
            <a:ext cx="28041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00" dirty="0" smtClean="0"/>
              <a:t>Прожила бабочка </a:t>
            </a:r>
            <a:r>
              <a:rPr lang="ru-RU" sz="1500" dirty="0"/>
              <a:t>5</a:t>
            </a:r>
            <a:r>
              <a:rPr lang="ru-RU" sz="1500" dirty="0" smtClean="0"/>
              <a:t> дней, умерла 15 октября. В дикой природе Парусник Полит </a:t>
            </a:r>
            <a:r>
              <a:rPr lang="ru-RU" sz="1500" dirty="0" err="1" smtClean="0"/>
              <a:t>обятает</a:t>
            </a:r>
            <a:r>
              <a:rPr lang="ru-RU" sz="1500" dirty="0" smtClean="0"/>
              <a:t> во влажных регионах Юго-Восточной Азии.</a:t>
            </a:r>
            <a:endParaRPr lang="ru-RU" sz="1500" dirty="0"/>
          </a:p>
        </p:txBody>
      </p:sp>
      <p:sp>
        <p:nvSpPr>
          <p:cNvPr id="14" name="TextBox 13"/>
          <p:cNvSpPr txBox="1"/>
          <p:nvPr/>
        </p:nvSpPr>
        <p:spPr>
          <a:xfrm>
            <a:off x="722811" y="235131"/>
            <a:ext cx="2638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ПОЛИТ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0" t="25270" r="30021" b="39682"/>
          <a:stretch/>
        </p:blipFill>
        <p:spPr>
          <a:xfrm>
            <a:off x="6390396" y="487681"/>
            <a:ext cx="3031718" cy="27344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5" t="9651" b="29524"/>
          <a:stretch/>
        </p:blipFill>
        <p:spPr>
          <a:xfrm>
            <a:off x="3571675" y="3283131"/>
            <a:ext cx="2727809" cy="27432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77" y="4560368"/>
            <a:ext cx="1491887" cy="19891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09418" y="6026331"/>
            <a:ext cx="2545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Сравнение бабочки полит и компьютерной мыши</a:t>
            </a:r>
            <a:endParaRPr lang="ru-RU" sz="14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1" t="24508" r="25112" b="39429"/>
          <a:stretch/>
        </p:blipFill>
        <p:spPr>
          <a:xfrm>
            <a:off x="811906" y="674881"/>
            <a:ext cx="2471225" cy="297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63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405449" y="419797"/>
            <a:ext cx="6121728" cy="4274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00" dirty="0" smtClean="0"/>
              <a:t>Бабочка ПОЛИНУР так и не вылупилась, хотя кокон начал чернеть снизу. Потом резко перестал чернеть и побелел. Мы подождали еще несколько дней, пока он совсем не засох и не стал белым.</a:t>
            </a:r>
          </a:p>
          <a:p>
            <a:pPr algn="just"/>
            <a:r>
              <a:rPr lang="ru-RU" sz="1500" dirty="0" smtClean="0"/>
              <a:t>Кокон мы </a:t>
            </a:r>
            <a:r>
              <a:rPr lang="ru-RU" sz="1500" dirty="0"/>
              <a:t>р</a:t>
            </a:r>
            <a:r>
              <a:rPr lang="ru-RU" sz="1500" dirty="0" smtClean="0"/>
              <a:t>асковыряли и увидели, что внутри была уже полностью сформированная бабочка, которая не смогла вылезти из куколки. Причину мы так до конца и не узнали, но возможно, что когда привязывали за хвостик, чтобы повесить, сильно затянули. По внешнему виду куколки, бабочка должна была быть самой красивой, изумрудно-зеленой.</a:t>
            </a:r>
          </a:p>
          <a:p>
            <a:pPr algn="just"/>
            <a:r>
              <a:rPr lang="ru-RU" sz="1500" dirty="0"/>
              <a:t>Бабочка </a:t>
            </a:r>
            <a:r>
              <a:rPr lang="ru-RU" sz="1500" dirty="0" err="1"/>
              <a:t>Papiliopalinurus</a:t>
            </a:r>
            <a:r>
              <a:rPr lang="ru-RU" sz="1500" dirty="0"/>
              <a:t> или парусник </a:t>
            </a:r>
            <a:r>
              <a:rPr lang="ru-RU" sz="1500" dirty="0" err="1"/>
              <a:t>палинур</a:t>
            </a:r>
            <a:r>
              <a:rPr lang="ru-RU" sz="1500" dirty="0"/>
              <a:t> обитает в тропиках – Бирме, Малайзии, Индонезии. За ярко-зеленую окраску их называют изумрудными принцессами. Размер насекомого 8-10 см. Крылья черные, но часть чешуек зеленого оттенка. Посередине проходят широкие косые полосы светло-зеленого цвета. Хвостики на задних крыльях расширены. С нижней стороны крыльев контрастная серо-бурая окраска. Личинки питаются на цитрусовых.</a:t>
            </a:r>
          </a:p>
          <a:p>
            <a:pPr algn="just"/>
            <a:endParaRPr lang="ru-RU" sz="1500" dirty="0"/>
          </a:p>
        </p:txBody>
      </p:sp>
      <p:sp>
        <p:nvSpPr>
          <p:cNvPr id="14" name="TextBox 13"/>
          <p:cNvSpPr txBox="1"/>
          <p:nvPr/>
        </p:nvSpPr>
        <p:spPr>
          <a:xfrm>
            <a:off x="722811" y="235131"/>
            <a:ext cx="2638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ПАЛИНУР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811" y="534795"/>
            <a:ext cx="2447506" cy="24987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50" y="3199617"/>
            <a:ext cx="2665617" cy="2665617"/>
          </a:xfrm>
          <a:prstGeom prst="rect">
            <a:avLst/>
          </a:prstGeom>
        </p:spPr>
      </p:pic>
      <p:sp>
        <p:nvSpPr>
          <p:cNvPr id="15" name="Объект 2"/>
          <p:cNvSpPr>
            <a:spLocks noGrp="1"/>
          </p:cNvSpPr>
          <p:nvPr>
            <p:ph idx="1"/>
          </p:nvPr>
        </p:nvSpPr>
        <p:spPr>
          <a:xfrm>
            <a:off x="4725627" y="4693920"/>
            <a:ext cx="3103379" cy="1244206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400" spc="-100" dirty="0">
                <a:solidFill>
                  <a:schemeClr val="accent6">
                    <a:lumMod val="75000"/>
                  </a:schemeClr>
                </a:solidFill>
              </a:rPr>
              <a:t>Вы не видели, летающий цветочек?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spc="-100" dirty="0">
                <a:solidFill>
                  <a:schemeClr val="accent6">
                    <a:lumMod val="75000"/>
                  </a:schemeClr>
                </a:solidFill>
              </a:rPr>
              <a:t>И не птичка, и не лепесточек.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spc="-100" dirty="0">
                <a:solidFill>
                  <a:schemeClr val="accent6">
                    <a:lumMod val="75000"/>
                  </a:schemeClr>
                </a:solidFill>
              </a:rPr>
              <a:t>Это бабочка, красавица земная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spc="-100" dirty="0">
                <a:solidFill>
                  <a:schemeClr val="accent6">
                    <a:lumMod val="75000"/>
                  </a:schemeClr>
                </a:solidFill>
              </a:rPr>
              <a:t>Будто красками раскрашена, цветная.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spc="-100" dirty="0">
                <a:solidFill>
                  <a:schemeClr val="accent6">
                    <a:lumMod val="75000"/>
                  </a:schemeClr>
                </a:solidFill>
              </a:rPr>
              <a:t>Словно в сказке, полетел цветок живой.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spc="-100" dirty="0">
                <a:solidFill>
                  <a:schemeClr val="accent6">
                    <a:lumMod val="75000"/>
                  </a:schemeClr>
                </a:solidFill>
              </a:rPr>
              <a:t>Это бабочка порхает над травой.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677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01978"/>
            <a:ext cx="8710506" cy="634045"/>
          </a:xfrm>
        </p:spPr>
        <p:txBody>
          <a:bodyPr/>
          <a:lstStyle/>
          <a:p>
            <a:pPr algn="ctr"/>
            <a:r>
              <a:rPr lang="ru-RU" b="1" dirty="0" smtClean="0"/>
              <a:t>ВЫВОДЫ по результатам исследования: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992777"/>
            <a:ext cx="9058849" cy="532964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1</a:t>
            </a:r>
            <a:r>
              <a:rPr lang="ru-RU" dirty="0"/>
              <a:t>.	Комфортная температура для существования бабочек +</a:t>
            </a:r>
            <a:r>
              <a:rPr lang="ru-RU" dirty="0" smtClean="0"/>
              <a:t>23 +28 </a:t>
            </a:r>
            <a:r>
              <a:rPr lang="ru-RU" dirty="0"/>
              <a:t>градусов.</a:t>
            </a:r>
          </a:p>
          <a:p>
            <a:r>
              <a:rPr lang="ru-RU" dirty="0"/>
              <a:t>2.	Большинство бабочек любят влагу, поэтому необходимо опрыскивать насекомое из пульверизатора несколько раз в день. Достаточно сделать один-два нажимания на расстоянии 20-30 сантиметров</a:t>
            </a:r>
            <a:r>
              <a:rPr lang="ru-RU" dirty="0" smtClean="0"/>
              <a:t>. Домик бабочек тоже необходимо увлажнять (можно положить на </a:t>
            </a:r>
            <a:r>
              <a:rPr lang="ru-RU" dirty="0"/>
              <a:t>дно ватку, смоченную в </a:t>
            </a:r>
            <a:r>
              <a:rPr lang="ru-RU" dirty="0" smtClean="0"/>
              <a:t>воде и регулярно менять)</a:t>
            </a:r>
            <a:endParaRPr lang="ru-RU" dirty="0"/>
          </a:p>
          <a:p>
            <a:r>
              <a:rPr lang="ru-RU" dirty="0"/>
              <a:t>3.	Бабочки могут летать по помещению, садиться, где им удобно. Но если вы захотите взять ее, берите за тельце, у основания крылышек. Помните, это очень хрупкие существа</a:t>
            </a:r>
            <a:r>
              <a:rPr lang="ru-RU" dirty="0" smtClean="0"/>
              <a:t>. Но на ночь бабочек лучше поместить в домик.</a:t>
            </a:r>
            <a:endParaRPr lang="ru-RU" dirty="0"/>
          </a:p>
          <a:p>
            <a:r>
              <a:rPr lang="ru-RU" dirty="0" smtClean="0"/>
              <a:t>5</a:t>
            </a:r>
            <a:r>
              <a:rPr lang="ru-RU" dirty="0"/>
              <a:t>.	Питаются бабочки сахарным </a:t>
            </a:r>
            <a:r>
              <a:rPr lang="ru-RU" dirty="0" smtClean="0"/>
              <a:t>сиропом или </a:t>
            </a:r>
            <a:r>
              <a:rPr lang="ru-RU" dirty="0"/>
              <a:t>же цитрусовыми фруктами. Кормить бабочку достаточно один раз в день. Для этого аккуратно возьмите насекомое за тельце и посадите лапками на край блюдца с приготовленным лакомством. Когда бабочка почувствует лакомство, она расправит хоботок и начнет есть</a:t>
            </a:r>
            <a:r>
              <a:rPr lang="ru-RU" dirty="0" smtClean="0"/>
              <a:t>.</a:t>
            </a:r>
          </a:p>
          <a:p>
            <a:r>
              <a:rPr lang="ru-RU" dirty="0" smtClean="0"/>
              <a:t>6. </a:t>
            </a:r>
            <a:r>
              <a:rPr lang="ru-RU" dirty="0"/>
              <a:t>Куколки тропических бабочек имеют разный размер, цвет и </a:t>
            </a:r>
            <a:r>
              <a:rPr lang="ru-RU" dirty="0" smtClean="0"/>
              <a:t>форму, но строение в общем схожее.</a:t>
            </a:r>
          </a:p>
          <a:p>
            <a:r>
              <a:rPr lang="ru-RU" dirty="0" smtClean="0"/>
              <a:t>7</a:t>
            </a:r>
            <a:r>
              <a:rPr lang="ru-RU" dirty="0"/>
              <a:t>. Каждой куколке необходимо разное время для рождения бабочки, даже если они относятся к одному виду. Но есть и общий признак у всех видов  бабочек - перед рождением бабочки все куколки темнеют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8. Продолжительность жизни тропических бабочек в домашних условиях зависит от того, к какому виду относится бабочка и от окружающих ее условий. </a:t>
            </a:r>
          </a:p>
          <a:p>
            <a:r>
              <a:rPr lang="ru-RU" dirty="0"/>
              <a:t>9. </a:t>
            </a:r>
            <a:r>
              <a:rPr lang="ru-RU" dirty="0" smtClean="0"/>
              <a:t>У каждой бабочки свой характер. Кто был спокойнее и лучше питался, прожили дольше.</a:t>
            </a:r>
            <a:endParaRPr lang="ru-RU" dirty="0"/>
          </a:p>
          <a:p>
            <a:pPr marL="0" indent="0" algn="ctr">
              <a:buNone/>
            </a:pPr>
            <a:r>
              <a:rPr lang="ru-RU" sz="2100" b="1" dirty="0"/>
              <a:t>Соблюдая эти несложные рекомендации, вы сможете продлить жизнь этим божественным существам, а значит, они еще дольше будут радовать вас своей красотой и нежностью!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330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280160"/>
            <a:ext cx="8596668" cy="949234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Цель исследования: </a:t>
            </a:r>
            <a:r>
              <a:rPr lang="ru-RU" sz="2000" dirty="0" smtClean="0">
                <a:solidFill>
                  <a:schemeClr val="tx1"/>
                </a:solidFill>
              </a:rPr>
              <a:t>Вырастить тропических бабочек из куколок в домашних условиях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229394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ЗАДАЧИ исследования: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chemeClr val="tx1"/>
                </a:solidFill>
              </a:rPr>
              <a:t>Приобрести куколок бабочек и получить информацию о бабочках и условиях, </a:t>
            </a:r>
            <a:r>
              <a:rPr lang="ru-RU" sz="2000" dirty="0">
                <a:solidFill>
                  <a:schemeClr val="tx1"/>
                </a:solidFill>
              </a:rPr>
              <a:t>н</a:t>
            </a:r>
            <a:r>
              <a:rPr lang="ru-RU" sz="2000" dirty="0" smtClean="0">
                <a:solidFill>
                  <a:schemeClr val="tx1"/>
                </a:solidFill>
              </a:rPr>
              <a:t>еобходимых для их выращивания (</a:t>
            </a:r>
            <a:r>
              <a:rPr lang="ru-RU" sz="2000" dirty="0" err="1" smtClean="0">
                <a:solidFill>
                  <a:schemeClr val="tx1"/>
                </a:solidFill>
              </a:rPr>
              <a:t>тепмература</a:t>
            </a:r>
            <a:r>
              <a:rPr lang="ru-RU" sz="2000" dirty="0" smtClean="0">
                <a:solidFill>
                  <a:schemeClr val="tx1"/>
                </a:solidFill>
              </a:rPr>
              <a:t>, влажность, освещенность, питание).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chemeClr val="tx1"/>
                </a:solidFill>
              </a:rPr>
              <a:t>Создать условия для выживания и их дальнейшего обитания в домашней среде.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chemeClr val="tx1"/>
                </a:solidFill>
              </a:rPr>
              <a:t>Выводы по результатам исследования.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8935" y="4317971"/>
            <a:ext cx="2298982" cy="21873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7334" y="266934"/>
            <a:ext cx="86650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Летом, в нашем саду у дома, летает много бабочек. И мне всегда нравилось рассматривать их красивую расцветку. Поэтому, когда мама предложила мне выбрать проект про бабочек, я с радостью согласилась. Так что же это за чудо – бабочки? И можно ли их вырастить в домашних условиях? ИТАК: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61145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6354" y="539931"/>
            <a:ext cx="8665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Чтобы решить все эти задачи, мне пришлось немало посидеть в интернете. Ну и помощь мамы, конечно, мне не помешала </a:t>
            </a:r>
            <a:r>
              <a:rPr lang="ru-RU" sz="1600" dirty="0" smtClean="0">
                <a:sym typeface="Wingdings" panose="05000000000000000000" pitchFamily="2" charset="2"/>
              </a:rPr>
              <a:t> . </a:t>
            </a:r>
            <a:endParaRPr lang="ru-RU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1105989" y="1063151"/>
            <a:ext cx="7855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МИФЫ И ЛЕГЕНДЫ О БАБОЧКАХ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r="86852" b="-1358"/>
          <a:stretch/>
        </p:blipFill>
        <p:spPr>
          <a:xfrm>
            <a:off x="826888" y="1063151"/>
            <a:ext cx="1062872" cy="46089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8811" y="1752938"/>
            <a:ext cx="2823193" cy="23083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55520" y="1752938"/>
            <a:ext cx="45632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В Японии считается, что увидеть бабочку у себя в доме – к счастью.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В Китае до сих пор жених перед свадьбой дарит невесте живую или нефритовую бабочку – символ неизменной любви.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В индийской легенде бабочки передают наши желания небесам, и если нашептать бабочке свое желание и выпустить, то оно непременно сбудется.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2360023" y="4249418"/>
            <a:ext cx="72819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/>
              <a:t>Древние представления о бабочках связаны с самыми главными для человека понятиями: жизнь и смерть, душа, любовь, счастье. </a:t>
            </a:r>
          </a:p>
          <a:p>
            <a:r>
              <a:rPr lang="ru-RU"/>
              <a:t>Во многих странах бабочка до сих пор является символом любви, счастья и благополучия. И, как в древние времена, считается, что она может помочь исполнить самые заветные желания.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8540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3791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4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9337" y="95794"/>
            <a:ext cx="921366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	Бабочки </a:t>
            </a:r>
            <a:r>
              <a:rPr lang="ru-RU" sz="1400" dirty="0"/>
              <a:t>олицетворяют </a:t>
            </a:r>
            <a:r>
              <a:rPr lang="ru-RU" sz="1400" dirty="0" smtClean="0"/>
              <a:t>красоту. </a:t>
            </a:r>
            <a:r>
              <a:rPr lang="ru-RU" sz="1400" dirty="0"/>
              <a:t>Эти яркие изящные существа, порхая с цветка на цветок, ассоциируются с легкостью и безоблачностью бытия. </a:t>
            </a:r>
          </a:p>
          <a:p>
            <a:r>
              <a:rPr lang="ru-RU" sz="1400" dirty="0"/>
              <a:t>	Бабочка относится к классу насекомые, типу членистоногие, отряду чешуекрылые (лат. </a:t>
            </a:r>
            <a:r>
              <a:rPr lang="ru-RU" sz="1400" dirty="0" err="1"/>
              <a:t>Lepidóptera</a:t>
            </a:r>
            <a:r>
              <a:rPr lang="ru-RU" sz="1400" dirty="0"/>
              <a:t>). Русское название «бабочка» произошло от старославянского слова «</a:t>
            </a:r>
            <a:r>
              <a:rPr lang="ru-RU" sz="1400" dirty="0" err="1"/>
              <a:t>babъka</a:t>
            </a:r>
            <a:r>
              <a:rPr lang="ru-RU" sz="1400" dirty="0"/>
              <a:t>», обозначавшего понятие «старуха» или «бабка». </a:t>
            </a:r>
            <a:r>
              <a:rPr lang="ru-RU" sz="1400" dirty="0" smtClean="0"/>
              <a:t>Раньше </a:t>
            </a:r>
            <a:r>
              <a:rPr lang="ru-RU" sz="1400" dirty="0"/>
              <a:t>считалось, что это души умерших, поэтому люди относились к ним почтительно.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1826" y="2107807"/>
            <a:ext cx="3134754" cy="313475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39635" y="1480789"/>
            <a:ext cx="647046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В строении бабочки выделяются два главных отдела – тело, защищенное твердым хитиновым панцирем и крылья.</a:t>
            </a:r>
          </a:p>
          <a:p>
            <a:r>
              <a:rPr lang="ru-RU" sz="1400" dirty="0"/>
              <a:t>Бабочка – насекомое, тело которого состоит из:</a:t>
            </a:r>
          </a:p>
          <a:p>
            <a:r>
              <a:rPr lang="ru-RU" sz="1400" dirty="0"/>
              <a:t>	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Головы</a:t>
            </a:r>
            <a:r>
              <a:rPr lang="ru-RU" sz="1400" dirty="0"/>
              <a:t>, малоподвижно соединенной с грудью. Голова бабочки имеет округлую форму с немного приплюснутой затылочной частью. </a:t>
            </a:r>
          </a:p>
          <a:p>
            <a:r>
              <a:rPr lang="ru-RU" sz="1400" dirty="0"/>
              <a:t>	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Круглые или овальные выпуклые глаза </a:t>
            </a:r>
            <a:r>
              <a:rPr lang="ru-RU" sz="1400" dirty="0"/>
              <a:t>бабочки в виде полушарий, </a:t>
            </a:r>
            <a:r>
              <a:rPr lang="ru-RU" sz="1400" dirty="0" smtClean="0"/>
              <a:t>они состоят из 6 тысяч крошечных частей, которые называют линзами. Бабочки </a:t>
            </a:r>
            <a:r>
              <a:rPr lang="ru-RU" sz="1400" dirty="0"/>
              <a:t>обладают цветным зрением, и подвижные объекты воспринимают лучше, чем неподвижные. </a:t>
            </a:r>
            <a:r>
              <a:rPr lang="ru-RU" sz="1400" dirty="0" smtClean="0"/>
              <a:t>Бабочки близоруки.</a:t>
            </a:r>
            <a:endParaRPr lang="ru-RU" sz="1400" dirty="0"/>
          </a:p>
          <a:p>
            <a:r>
              <a:rPr lang="ru-RU" sz="1400" dirty="0"/>
              <a:t>	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Строение ротового аппарата </a:t>
            </a:r>
            <a:r>
              <a:rPr lang="ru-RU" sz="1400" dirty="0"/>
              <a:t>зависит от видовой принадлежности и может быть сосущего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(хоботок) </a:t>
            </a:r>
            <a:r>
              <a:rPr lang="ru-RU" sz="1400" dirty="0" smtClean="0"/>
              <a:t>или </a:t>
            </a:r>
            <a:r>
              <a:rPr lang="ru-RU" sz="1400" dirty="0"/>
              <a:t>грызущего типа. </a:t>
            </a:r>
          </a:p>
          <a:p>
            <a:r>
              <a:rPr lang="ru-RU" sz="1400" dirty="0"/>
              <a:t>	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Грудь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бабочки</a:t>
            </a:r>
            <a:r>
              <a:rPr lang="ru-RU" sz="1400" dirty="0"/>
              <a:t>, имеющей </a:t>
            </a:r>
            <a:r>
              <a:rPr lang="ru-RU" sz="1400" dirty="0" err="1"/>
              <a:t>трехсегментное</a:t>
            </a:r>
            <a:r>
              <a:rPr lang="ru-RU" sz="1400" dirty="0"/>
              <a:t> строение. Передняя часть значительно меньше средней и задней, где располагаются три пары ножек, которые имеют характерное для насекомых строение. </a:t>
            </a:r>
          </a:p>
          <a:p>
            <a:r>
              <a:rPr lang="ru-RU" sz="1400" dirty="0"/>
              <a:t>	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Брюшка бабочки</a:t>
            </a:r>
            <a:r>
              <a:rPr lang="ru-RU" sz="1400" dirty="0"/>
              <a:t>, имеющего форму удлиненного цилиндра, состоящего из десяти сегментов кольцеобразной формы с находящимися на них дыхальцами.</a:t>
            </a:r>
          </a:p>
          <a:p>
            <a:r>
              <a:rPr lang="ru-RU" sz="1400" dirty="0"/>
              <a:t>	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На голенях </a:t>
            </a:r>
            <a:r>
              <a:rPr lang="ru-RU" sz="1400" dirty="0"/>
              <a:t>передних лапок бабочки расположены шпоры, предназначенные для поддержания гигиены усиков. </a:t>
            </a:r>
          </a:p>
          <a:p>
            <a:r>
              <a:rPr lang="ru-RU" sz="1400" dirty="0"/>
              <a:t>	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Усики бабочки </a:t>
            </a:r>
            <a:r>
              <a:rPr lang="ru-RU" sz="1400" dirty="0" smtClean="0"/>
              <a:t>помогают им ориентироваться </a:t>
            </a:r>
            <a:r>
              <a:rPr lang="ru-RU" sz="1400" dirty="0"/>
              <a:t>в окружающей обстановке, воспринимая колебания воздуха и различные запахи</a:t>
            </a:r>
            <a:r>
              <a:rPr lang="ru-RU" sz="1400" dirty="0" smtClean="0"/>
              <a:t>.</a:t>
            </a:r>
          </a:p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Вкусовые рецепторы у бабочек находятся на лапках.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54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0558" y="164015"/>
            <a:ext cx="863890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smtClean="0"/>
              <a:t>	</a:t>
            </a:r>
          </a:p>
          <a:p>
            <a:r>
              <a:rPr lang="ru-RU" sz="1500" dirty="0"/>
              <a:t>	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900066" y="146599"/>
            <a:ext cx="453131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Две пары крыльев бабочки, покрытых плоскими чешуйками разной формы, имеют перепончатое строение и пронизаны поперечными и продольными жилками. Размер задних крыльев может быть одинаковым с передними или значительно меньше их. Узор крыльев бабочки разнится от вида к виду и очаровывает своей красотой. При макросъемке очень хорошо видны чешуйки на крыльях бабочек – они могут иметь совершенно разную форму и цвет.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915" y="164014"/>
            <a:ext cx="3721421" cy="224677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9931" y="2428202"/>
            <a:ext cx="94139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Внешний вид и окраска крыльев бабочки служат не только для внутривидового полового распознавания, но и выступают в качестве защитного камуфляжа, позволяющего слиться с окружающей обстановкой. Поэтому цвета могут быть как монохромными, так и пестрыми со сложным рисунком. Размер бабочки, или лучше сказать размах крыльев бабочки, может колебаться от 2 мм до 31 см.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0262" y="3251680"/>
            <a:ext cx="543414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	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Представители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семейства парусники </a:t>
            </a:r>
            <a:r>
              <a:rPr lang="ru-RU" sz="1400" dirty="0"/>
              <a:t>по праву считаются наиболее яркими и крупными бабочками. Парусники или кавалеры (</a:t>
            </a:r>
            <a:r>
              <a:rPr lang="ru-RU" sz="1400" dirty="0" err="1"/>
              <a:t>Papilionidae</a:t>
            </a:r>
            <a:r>
              <a:rPr lang="ru-RU" sz="1400" dirty="0"/>
              <a:t>) объединили средних и крупных бабочек. Размах крыльев у представительниц семейства 65-280 мм. Особи с поразительными габаритами тела и крыльев обитают в тропиках. У палеарктических видов рисунок крыльев состоит из черных полей, перевязок и пятен на желтом или белом фоне. Разбавляют палитру красные и голубые пятна. Голова круглая, глаза фасеточные, голые. Усики короткие булавовидные. Ходильные ноги хорошо развиты. Передние крылья треугольные, задние овальные. Внешний край волнистый, у многих видов присутствуют выросты в виде хвостиков. Характерный признак семейства – задние крылья имеют вырез, поэтому не прилегают к брюшку.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Все бабочки активны днем, в солнечную погоду.</a:t>
            </a:r>
            <a:r>
              <a:rPr lang="ru-RU" sz="1400" dirty="0"/>
              <a:t> Большинство дает за год одно поколение, в южных районах – два.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703" y="3321349"/>
            <a:ext cx="2873760" cy="306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42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42011" y="444137"/>
            <a:ext cx="6958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ЖИЗНЕННЫЙ ЦИКЛ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БАБОЧКИ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1284" y="715815"/>
            <a:ext cx="9189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Вот две бабочки летят. Рассказать тебе хотят, Что вчера ещё в траве Были гусеницы две.</a:t>
            </a:r>
          </a:p>
          <a:p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Но из гусениц ленивых Превратились вдруг в красивых Пёстрых маленьких принцесс. На лугу полно чудес.</a:t>
            </a:r>
            <a:endParaRPr lang="ru-RU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821" y="1463944"/>
            <a:ext cx="4214396" cy="28979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64997" y="1310056"/>
            <a:ext cx="45803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Жизненный </a:t>
            </a:r>
            <a:r>
              <a:rPr lang="ru-RU" sz="1400" dirty="0"/>
              <a:t>цикл бабочки состоит из 4 фаз (стадий</a:t>
            </a:r>
            <a:r>
              <a:rPr lang="ru-RU" sz="1400" dirty="0" smtClean="0"/>
              <a:t>):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140171" y="1617833"/>
            <a:ext cx="5406501" cy="3362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•	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Яйца бабочки.</a:t>
            </a:r>
          </a:p>
          <a:p>
            <a:r>
              <a:rPr lang="ru-RU" sz="1400" dirty="0"/>
              <a:t>Жизнь бабочки начинается с яйца. В зависимости от видовой и родовой принадлежности бабочка откладывает яйца на листья или ветки растений. Это может быть до 1000 оплодотворенных яиц круглой, цилиндрической или яйцеобразной формы. Окраска яиц может быть </a:t>
            </a:r>
            <a:r>
              <a:rPr lang="ru-RU" sz="1400" dirty="0" smtClean="0"/>
              <a:t>разнообразной. </a:t>
            </a:r>
            <a:r>
              <a:rPr lang="ru-RU" sz="1400" dirty="0"/>
              <a:t>Данная стадия жизни бабочки длится в пределах 8-15 дней.</a:t>
            </a:r>
          </a:p>
          <a:p>
            <a:r>
              <a:rPr lang="ru-RU" sz="1400" dirty="0"/>
              <a:t>•	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Гусеница.</a:t>
            </a:r>
          </a:p>
          <a:p>
            <a:r>
              <a:rPr lang="ru-RU" sz="1400" dirty="0"/>
              <a:t>В этой стадии насекомому присуща червеобразная форма. Ротовой аппарат у гусениц грызущего типа. </a:t>
            </a:r>
            <a:r>
              <a:rPr lang="ru-RU" sz="1400" dirty="0" smtClean="0"/>
              <a:t>Особые железы гусеницы </a:t>
            </a:r>
            <a:r>
              <a:rPr lang="ru-RU" sz="1400" dirty="0"/>
              <a:t>вырабатывают вещество, быстро затвердевающее от соприкосновения с воздухом и образующее подобие прочной шелковой нити. Питаются гусеницы бабочек в основном растительной пищей: плодами, цветами и листьями </a:t>
            </a:r>
            <a:r>
              <a:rPr lang="ru-RU" sz="1400" dirty="0" smtClean="0"/>
              <a:t>растений.</a:t>
            </a: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451284" y="4980372"/>
            <a:ext cx="1047845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•	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Куколка.</a:t>
            </a:r>
          </a:p>
          <a:p>
            <a:r>
              <a:rPr lang="ru-RU" sz="1400" dirty="0"/>
              <a:t>В зависимости от видовой принадлежности куколка может иметь вытянутую цилиндрическую и даже круглую форму. Однотонный кокон иногда имеет рисунок, образованный полосами, точками и пятнами. В этой стадии развития у бабочки уже присутствуют в зачаточном состоянии крылья, хоботок и ноги.</a:t>
            </a:r>
          </a:p>
          <a:p>
            <a:r>
              <a:rPr lang="ru-RU" sz="1400" dirty="0"/>
              <a:t>•	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Бабочка.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400" dirty="0"/>
              <a:t>В зависимости от вида продолжительность жизни бабочки может колебаться от нескольких часов до 10 месяцев. Имаго уже способно к размножению и расселению, которые являются его основной функцией.</a:t>
            </a:r>
          </a:p>
        </p:txBody>
      </p:sp>
    </p:spTree>
    <p:extLst>
      <p:ext uri="{BB962C8B-B14F-4D97-AF65-F5344CB8AC3E}">
        <p14:creationId xmlns:p14="http://schemas.microsoft.com/office/powerpoint/2010/main" val="141439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677334" y="282250"/>
            <a:ext cx="889338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Что делают бабочки зимой? Примечательно, что зимовку бабочки проходят по-разному. Существуют виды бабочек, которые покинув куколку, живут только на протяжении лета, и с наступлением холодов погибают. Некоторые пережидают зиму в стадии яйца, но большая часть делает это, будучи куколкой. Есть виды, которые встречают холода уже взрослыми насекомыми и прячутся от них в дуплах деревьев или глубоких трещинах в коре.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77334" y="1451801"/>
            <a:ext cx="91894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Но в музее бабочек на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ВДНХ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бабочки живут и радуют всех посетителей своей красотой круглогодично!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77333" y="1975021"/>
            <a:ext cx="91187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Для своего исследования </a:t>
            </a:r>
            <a:r>
              <a:rPr lang="ru-RU" sz="1400" dirty="0" smtClean="0"/>
              <a:t>мы купили 5 куколок бабочек </a:t>
            </a:r>
            <a:r>
              <a:rPr lang="ru-RU" sz="1400" dirty="0"/>
              <a:t>семейства </a:t>
            </a:r>
            <a:r>
              <a:rPr lang="ru-RU" sz="1400" dirty="0" smtClean="0"/>
              <a:t>парусники: </a:t>
            </a:r>
            <a:r>
              <a:rPr lang="ru-RU" sz="1400" dirty="0" err="1" smtClean="0"/>
              <a:t>Демолеус</a:t>
            </a:r>
            <a:r>
              <a:rPr lang="ru-RU" sz="1400" dirty="0" smtClean="0"/>
              <a:t>, Полит, </a:t>
            </a:r>
            <a:r>
              <a:rPr lang="ru-RU" sz="1400" dirty="0" err="1" smtClean="0"/>
              <a:t>Хризип</a:t>
            </a:r>
            <a:r>
              <a:rPr lang="ru-RU" sz="1400" dirty="0" smtClean="0"/>
              <a:t>, </a:t>
            </a:r>
            <a:r>
              <a:rPr lang="ru-RU" sz="1400" dirty="0" err="1" smtClean="0"/>
              <a:t>Болина</a:t>
            </a:r>
            <a:r>
              <a:rPr lang="ru-RU" sz="1400" dirty="0"/>
              <a:t> </a:t>
            </a:r>
            <a:r>
              <a:rPr lang="ru-RU" sz="1400" dirty="0" smtClean="0"/>
              <a:t>и </a:t>
            </a:r>
            <a:r>
              <a:rPr lang="ru-RU" sz="1400" dirty="0" err="1" smtClean="0"/>
              <a:t>Палинур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95" t="-658" b="19408"/>
          <a:stretch/>
        </p:blipFill>
        <p:spPr>
          <a:xfrm>
            <a:off x="2525278" y="2899395"/>
            <a:ext cx="2164632" cy="229688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4" t="19527"/>
          <a:stretch/>
        </p:blipFill>
        <p:spPr>
          <a:xfrm>
            <a:off x="677333" y="2918461"/>
            <a:ext cx="1929736" cy="229688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90" t="91"/>
          <a:stretch/>
        </p:blipFill>
        <p:spPr>
          <a:xfrm>
            <a:off x="4701979" y="2907016"/>
            <a:ext cx="1703493" cy="230071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56"/>
          <a:stretch/>
        </p:blipFill>
        <p:spPr>
          <a:xfrm>
            <a:off x="6413186" y="2907016"/>
            <a:ext cx="1776481" cy="228926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7" t="-127" r="53714" b="51817"/>
          <a:stretch/>
        </p:blipFill>
        <p:spPr>
          <a:xfrm>
            <a:off x="8197381" y="2918461"/>
            <a:ext cx="2118328" cy="220491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48937" y="5364480"/>
            <a:ext cx="1872343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Демолеус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2995749" y="536448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Полит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5120639" y="5377798"/>
            <a:ext cx="936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Хризип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6910552" y="537779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Болина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8712165" y="5377798"/>
            <a:ext cx="1083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Палинур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01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59" y="182880"/>
            <a:ext cx="2023110" cy="26974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769" y="182880"/>
            <a:ext cx="2023110" cy="26974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56" y="4189264"/>
            <a:ext cx="2939053" cy="22042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517" y="3712027"/>
            <a:ext cx="2075362" cy="276715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210740" y="182880"/>
            <a:ext cx="404077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ИТАК… привезли новых жителей домой в коробке с ватой. Дома мы с родителями приготовили для них их будущий </a:t>
            </a:r>
            <a:r>
              <a:rPr lang="ru-RU" dirty="0" smtClean="0"/>
              <a:t>дом. </a:t>
            </a:r>
            <a:r>
              <a:rPr lang="ru-RU" dirty="0" smtClean="0"/>
              <a:t>Отрезали </a:t>
            </a:r>
            <a:r>
              <a:rPr lang="ru-RU" dirty="0"/>
              <a:t>у </a:t>
            </a:r>
            <a:r>
              <a:rPr lang="ru-RU" dirty="0" smtClean="0"/>
              <a:t>20 </a:t>
            </a:r>
            <a:r>
              <a:rPr lang="ru-RU" dirty="0" smtClean="0"/>
              <a:t>литровой </a:t>
            </a:r>
            <a:r>
              <a:rPr lang="ru-RU" dirty="0"/>
              <a:t>прозрачной бутылки верх, </a:t>
            </a:r>
            <a:r>
              <a:rPr lang="ru-RU" dirty="0" smtClean="0"/>
              <a:t>положили </a:t>
            </a:r>
            <a:r>
              <a:rPr lang="ru-RU" dirty="0"/>
              <a:t>на дно </a:t>
            </a:r>
            <a:r>
              <a:rPr lang="ru-RU" dirty="0" smtClean="0"/>
              <a:t>ватку, смоченную водой, а на стены повесили </a:t>
            </a:r>
            <a:r>
              <a:rPr lang="ru-RU" dirty="0"/>
              <a:t>марлю (чтобы, когда </a:t>
            </a:r>
            <a:r>
              <a:rPr lang="ru-RU" dirty="0" smtClean="0"/>
              <a:t>бабочки </a:t>
            </a:r>
            <a:r>
              <a:rPr lang="ru-RU" dirty="0"/>
              <a:t>родились, </a:t>
            </a:r>
            <a:r>
              <a:rPr lang="ru-RU" dirty="0" smtClean="0"/>
              <a:t>они </a:t>
            </a:r>
            <a:r>
              <a:rPr lang="ru-RU" dirty="0"/>
              <a:t>могли на ней висеть), </a:t>
            </a:r>
            <a:r>
              <a:rPr lang="ru-RU" dirty="0" smtClean="0"/>
              <a:t>установили палочку, к которой подвесили куколок.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971107" y="3876199"/>
            <a:ext cx="314379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Правда, когда вывелись 4 бабочки домик пришлось делать из клетки от хомяка, так как в бутылке им стало тесно.</a:t>
            </a:r>
          </a:p>
          <a:p>
            <a:r>
              <a:rPr lang="ru-RU" dirty="0" smtClean="0"/>
              <a:t>Из </a:t>
            </a:r>
            <a:r>
              <a:rPr lang="ru-RU" dirty="0" smtClean="0"/>
              <a:t>мёда</a:t>
            </a:r>
            <a:r>
              <a:rPr lang="ru-RU" dirty="0" smtClean="0"/>
              <a:t>, кипяченой воды и сока апельсина я приготовила им нектар.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824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537</TotalTime>
  <Words>1515</Words>
  <Application>Microsoft Office PowerPoint</Application>
  <PresentationFormat>Широкоэкранный</PresentationFormat>
  <Paragraphs>99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Trebuchet MS</vt:lpstr>
      <vt:lpstr>Wingdings</vt:lpstr>
      <vt:lpstr>Wingdings 3</vt:lpstr>
      <vt:lpstr>Грань</vt:lpstr>
      <vt:lpstr>МАЛЕНЬКИЕ  КРАСАВИЦЫ</vt:lpstr>
      <vt:lpstr>Цель исследования: Вырастить тропических бабочек из куколок в домашних условиях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ВЫВОДЫ по результатам исследования: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МАЛЕНЬКИЕ  КРАСАВИЦЫ</dc:title>
  <dc:creator>Дмитрий</dc:creator>
  <cp:lastModifiedBy>Дмитрий</cp:lastModifiedBy>
  <cp:revision>59</cp:revision>
  <cp:lastPrinted>2018-11-22T13:06:08Z</cp:lastPrinted>
  <dcterms:created xsi:type="dcterms:W3CDTF">2018-11-21T12:57:06Z</dcterms:created>
  <dcterms:modified xsi:type="dcterms:W3CDTF">2018-11-26T06:16:59Z</dcterms:modified>
</cp:coreProperties>
</file>